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8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0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1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2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3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4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5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6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7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18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  <p:sldMasterId id="2147483684" r:id="rId3"/>
    <p:sldMasterId id="2147483718" r:id="rId4"/>
    <p:sldMasterId id="2147483733" r:id="rId5"/>
  </p:sldMasterIdLst>
  <p:notesMasterIdLst>
    <p:notesMasterId r:id="rId39"/>
  </p:notesMasterIdLst>
  <p:sldIdLst>
    <p:sldId id="256" r:id="rId6"/>
    <p:sldId id="257" r:id="rId7"/>
    <p:sldId id="258" r:id="rId8"/>
    <p:sldId id="302" r:id="rId9"/>
    <p:sldId id="259" r:id="rId10"/>
    <p:sldId id="260" r:id="rId11"/>
    <p:sldId id="283" r:id="rId12"/>
    <p:sldId id="291" r:id="rId13"/>
    <p:sldId id="290" r:id="rId14"/>
    <p:sldId id="292" r:id="rId15"/>
    <p:sldId id="301" r:id="rId16"/>
    <p:sldId id="261" r:id="rId17"/>
    <p:sldId id="297" r:id="rId18"/>
    <p:sldId id="296" r:id="rId19"/>
    <p:sldId id="300" r:id="rId20"/>
    <p:sldId id="316" r:id="rId21"/>
    <p:sldId id="315" r:id="rId22"/>
    <p:sldId id="299" r:id="rId23"/>
    <p:sldId id="282" r:id="rId24"/>
    <p:sldId id="303" r:id="rId25"/>
    <p:sldId id="304" r:id="rId26"/>
    <p:sldId id="305" r:id="rId27"/>
    <p:sldId id="306" r:id="rId28"/>
    <p:sldId id="307" r:id="rId29"/>
    <p:sldId id="317" r:id="rId30"/>
    <p:sldId id="318" r:id="rId31"/>
    <p:sldId id="308" r:id="rId32"/>
    <p:sldId id="309" r:id="rId33"/>
    <p:sldId id="310" r:id="rId34"/>
    <p:sldId id="311" r:id="rId35"/>
    <p:sldId id="312" r:id="rId36"/>
    <p:sldId id="313" r:id="rId37"/>
    <p:sldId id="314" r:id="rId38"/>
  </p:sldIdLst>
  <p:sldSz cx="12192000" cy="6858000"/>
  <p:notesSz cx="7104063" cy="10234613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BE3"/>
    <a:srgbClr val="0072A2"/>
    <a:srgbClr val="00374E"/>
    <a:srgbClr val="0019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670845-6DCD-4374-9059-42C70B6A6E98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98171-817B-4180-B28D-C63164A455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498171-817B-4180-B28D-C63164A4558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4982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4304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86135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7590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0676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47165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E7DC6A-F9F9-48DB-9FE7-E174AE0538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0931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E7DC6A-F9F9-48DB-9FE7-E174AE0538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609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D7A25-B0F2-61EE-6B54-CBAE0194C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FE2B8FE-F624-AF86-3E75-912ED3B56D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CC7ACEF-98C7-7274-AADA-AFE4CBC055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112B73-47A2-BC6D-BFD0-3BB089B494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E7DC6A-F9F9-48DB-9FE7-E174AE0538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8957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498171-817B-4180-B28D-C63164A455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25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498171-817B-4180-B28D-C63164A455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978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498171-817B-4180-B28D-C63164A455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893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通优课，通，首先可以理解为通州，通州的实践、通州的探索，通州的经验成果；通向，是指通向优课，追求有效教学我们永远在路上，永无止境；共通，是我们不同维度、不同学校，经验共享，互通有无，共建共享。优：首先是指优质，这是我们的目标，通过优质，追求学生成长，教师发展。无论是通还是优，最根本的实践场域是课，通过聚焦课堂有效教学的通州研修品牌，我们期望作为重要支点，翘起通州基础教育教学的质量提升。</a:t>
            </a:r>
          </a:p>
        </p:txBody>
      </p:sp>
    </p:spTree>
    <p:extLst>
      <p:ext uri="{BB962C8B-B14F-4D97-AF65-F5344CB8AC3E}">
        <p14:creationId xmlns:p14="http://schemas.microsoft.com/office/powerpoint/2010/main" val="134802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0541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通优课，通，首先可以理解为通州，通州的实践、通州的探索，通州的经验成果；通向，是指通向优课，追求有效教学我们永远在路上，永无止境；共通，是我们不同维度、不同学校，经验共享，互通有无，共建共享。优：首先是指优质，这是我们的目标，通过优质，追求学生成长，教师发展。无论是通还是优，最根本的实践场域是课，通过聚焦课堂有效教学的通州研修品牌，我们期望作为重要支点，翘起通州基础教育教学的质量提升。</a:t>
            </a:r>
          </a:p>
        </p:txBody>
      </p:sp>
    </p:spTree>
    <p:extLst>
      <p:ext uri="{BB962C8B-B14F-4D97-AF65-F5344CB8AC3E}">
        <p14:creationId xmlns:p14="http://schemas.microsoft.com/office/powerpoint/2010/main" val="3113528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A869C1-83CF-47AB-ABA7-49CBA61246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564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6560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6193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5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1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70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05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65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4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73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7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8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7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9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31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4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15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品牌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t="6892" b="2112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2669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定位语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t="6892" b="20937"/>
          <a:stretch>
            <a:fillRect/>
          </a:stretch>
        </p:blipFill>
        <p:spPr bwMode="auto">
          <a:xfrm>
            <a:off x="0" y="1"/>
            <a:ext cx="12192000" cy="684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937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致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t="6891" r="1942" b="2132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8475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6921" b="2093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154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404142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36776"/>
            <a:ext cx="12192000" cy="282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675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l="20169" t="19150" r="14226" b="30663"/>
          <a:stretch>
            <a:fillRect/>
          </a:stretch>
        </p:blipFill>
        <p:spPr bwMode="auto">
          <a:xfrm>
            <a:off x="0" y="0"/>
            <a:ext cx="12192000" cy="685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143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4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页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27577" r="17848"/>
          <a:stretch>
            <a:fillRect/>
          </a:stretch>
        </p:blipFill>
        <p:spPr bwMode="auto">
          <a:xfrm>
            <a:off x="0" y="-9584"/>
            <a:ext cx="12192000" cy="686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055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27531" r="17907"/>
          <a:stretch>
            <a:fillRect/>
          </a:stretch>
        </p:blipFill>
        <p:spPr bwMode="auto">
          <a:xfrm>
            <a:off x="-48260" y="-27321"/>
            <a:ext cx="12192000" cy="687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 userDrawn="1"/>
        </p:nvSpPr>
        <p:spPr>
          <a:xfrm>
            <a:off x="5135894" y="6309320"/>
            <a:ext cx="6816757" cy="288032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" name="图片 3" descr="微信图片_2023050909292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36480" y="5637107"/>
            <a:ext cx="2043853" cy="154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6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章节标题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27531" r="17907"/>
          <a:stretch>
            <a:fillRect/>
          </a:stretch>
        </p:blipFill>
        <p:spPr bwMode="auto">
          <a:xfrm>
            <a:off x="0" y="-18854"/>
            <a:ext cx="12192000" cy="687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 userDrawn="1"/>
        </p:nvSpPr>
        <p:spPr>
          <a:xfrm>
            <a:off x="5135894" y="6309320"/>
            <a:ext cx="6816757" cy="288032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1063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146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9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146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974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6769101" y="0"/>
            <a:ext cx="54229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8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316" t="27711" r="17897" b="652"/>
          <a:stretch>
            <a:fillRect/>
          </a:stretch>
        </p:blipFill>
        <p:spPr bwMode="auto">
          <a:xfrm>
            <a:off x="0" y="-27496"/>
            <a:ext cx="12192000" cy="688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848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6769101" y="0"/>
            <a:ext cx="54229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08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5028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70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4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89" b="23123"/>
          <a:stretch>
            <a:fillRect/>
          </a:stretch>
        </p:blipFill>
        <p:spPr>
          <a:xfrm>
            <a:off x="0" y="0"/>
            <a:ext cx="12228397" cy="369055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1"/>
            <a:ext cx="2661051" cy="1748171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目录</a:t>
            </a:r>
            <a:endParaRPr lang="en-US" altLang="zh-CN" sz="6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CONTENT</a:t>
            </a:r>
            <a:endParaRPr lang="zh-CN" altLang="en-US" sz="6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311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91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品牌展示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3"/>
            <a:ext cx="12192000" cy="79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1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98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845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069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73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878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992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267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17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821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8911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97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88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27531" r="17907"/>
          <a:stretch>
            <a:fillRect/>
          </a:stretch>
        </p:blipFill>
        <p:spPr bwMode="auto">
          <a:xfrm>
            <a:off x="-48260" y="-27321"/>
            <a:ext cx="12192000" cy="687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 userDrawn="1"/>
        </p:nvSpPr>
        <p:spPr>
          <a:xfrm>
            <a:off x="5135894" y="6309320"/>
            <a:ext cx="6816757" cy="288032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" name="图片 3" descr="微信图片_2023050909292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36480" y="5637107"/>
            <a:ext cx="2043853" cy="154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02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57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2E5DA2-4794-EA66-5A53-7BEAC8FDC8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467A8AA-7D0E-68E6-BDF2-BB5F16A54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82E563-FE52-8FCF-EC0C-CE0F0EF6D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008F13-07FB-5A30-E793-5FD26D0D1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B24057-A279-A346-6203-B40BBCBDB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0455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578F17-AC1E-6EFF-C644-94FF2B3C2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9A6BFA-3EDA-5675-0D48-8486CB3C3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78967B-13A8-1D9C-9E4F-65E9AA0F8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91ADF1-DA19-C3CC-E1C3-5F707505E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450868-7C78-273C-8407-52FF9B724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75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217206-5010-2019-9BE2-C59DB2E54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A3C20A-7A9B-6762-1649-1E4A2B0D5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97E77C-5552-DF4A-0307-854208FC2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31CBC6-DFF9-FED4-A91C-A2BEB2BDB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2E179A-674E-1E71-2547-42065952C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2698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4A4BBE-BEC0-CBAF-C407-544E73E61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7369AC-8822-9C50-AE9B-C9CEF729E6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E4BEDF9-1CB7-B731-19FF-68A3B9A9C9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52E4E3-F330-37C8-4E41-7F3DEF8F4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AD9A942-A0ED-423E-9E9B-5C4EE9E79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BEF45A-2113-B916-9C87-594654962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6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84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F70002-FBAF-BF3F-5B20-F352003C4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E570ED-C9E1-EF0D-B8A2-6CF335614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7C3A552-FA2E-7AF5-D702-DB052CFD9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75CD749-C773-9A43-4837-F4F316E3F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5D5F68E-0ED7-6CF7-C5E2-D100789BD9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20CB831-6275-F414-394B-0FE6183E7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94AC818-6D39-80EF-9FD5-82D3576D4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2672E2A-4F22-10BF-21BA-1A754D210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361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133FC5-FCB5-D58E-BFEF-762468043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CC40BF7-C80C-1773-78AF-52DEB191B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3763551-9CC0-D1F4-0D8F-56B4E95F2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D8BEBE2-7D73-E59C-B113-ED0D4CC3D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2953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3FE4687-44E8-9D9E-FBE3-EB008F25F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167FCAA-710D-8A6A-C3EA-C3BBBA7C6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80ACB3-F8F6-9467-509B-BBF4AACF9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0184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73385E-5A5B-C7F2-0E75-D91EED886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7AF740-B540-3E08-B469-209AE8EA8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E68DD56-127D-7452-3321-8348B2559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6BD242-9854-B987-B28B-0FCF0A9F8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9A9C43-40AA-6561-5011-02F75FA64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DDDD2E-B0BE-B496-6B9E-53EC0EAD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2011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62F1F0-5AA9-98A5-CEBE-BC670D2EA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74B05A8-4A42-A191-69C4-C83141E4CA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8AD496-607B-B0EE-2886-D2B593BA05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C657BF5-7044-E459-2B1C-86C68D351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E612788-200F-3342-6041-0B0E87E89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CA6EF4C-DB3A-57E9-D7AE-91D88D689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033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C7BE3A-0C4C-1345-117A-80E3353D5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AFCE8D8-A47F-65C6-1050-45296ABBF8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A9E7F1-7B9E-9F52-FDE7-7E90C5D80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6FE732-8F23-808F-336B-38E4E642D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2F2CE3-E00D-5998-0083-7D6408CB4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10174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C5D508-693D-C63A-1323-BCE3D8AF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9647F2-4ACB-3A5E-DBAF-CC283FB7AA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57B49E-D069-91AC-3FE6-D742721C6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8A35D2-89EA-3C6A-B267-839A2AEFD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94EABB-D568-4D1B-B250-EB67306A5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589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定位语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2E220D-D4BF-E14D-820B-96AEEFC509D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" r="14"/>
          <a:stretch/>
        </p:blipFill>
        <p:spPr bwMode="auto">
          <a:xfrm>
            <a:off x="0" y="-18854"/>
            <a:ext cx="12192000" cy="687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6212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5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92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6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12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96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32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50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80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88A84EF-8203-80B3-81D8-30878CEB2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7EA321-5417-FC2D-B1AE-292CAEF75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71399E-A4FD-927F-BB0F-B44AA6B53A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BFE7E-9FEF-4C69-875F-4B262E05380E}" type="datetimeFigureOut">
              <a:rPr lang="zh-CN" altLang="en-US" smtClean="0"/>
              <a:t>2025-9-10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7C522A-296D-A1A0-0388-9988D65F6F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875C55-C097-3A20-59FF-03C9E16CB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A952A-72E2-41F6-AC92-D0214F7EE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22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55.xml"/><Relationship Id="rId1" Type="http://schemas.openxmlformats.org/officeDocument/2006/relationships/tags" Target="../tags/tag3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48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54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60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66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9" Type="http://schemas.openxmlformats.org/officeDocument/2006/relationships/hyperlink" Target="mailto:&#21457;&#36865;&#37038;&#31665;fazer400@sina.com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84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8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9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9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10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10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10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1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1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1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7" Type="http://schemas.openxmlformats.org/officeDocument/2006/relationships/slideLayout" Target="../slideLayouts/slideLayout6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1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1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3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6" Type="http://schemas.openxmlformats.org/officeDocument/2006/relationships/image" Target="../media/image23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26" Type="http://schemas.openxmlformats.org/officeDocument/2006/relationships/image" Target="../media/image25.png"/><Relationship Id="rId3" Type="http://schemas.openxmlformats.org/officeDocument/2006/relationships/tags" Target="../tags/tag9.xml"/><Relationship Id="rId21" Type="http://schemas.openxmlformats.org/officeDocument/2006/relationships/tags" Target="../tags/tag27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notesSlide" Target="../notesSlides/notesSlide4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tags" Target="../tags/tag26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slideLayout" Target="../slideLayouts/slideLayout34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tags" Target="../tags/tag29.xml"/><Relationship Id="rId10" Type="http://schemas.openxmlformats.org/officeDocument/2006/relationships/tags" Target="../tags/tag16.xml"/><Relationship Id="rId19" Type="http://schemas.openxmlformats.org/officeDocument/2006/relationships/tags" Target="../tags/tag25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4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image" Target="../media/image28.png"/><Relationship Id="rId5" Type="http://schemas.openxmlformats.org/officeDocument/2006/relationships/tags" Target="../tags/tag34.xml"/><Relationship Id="rId10" Type="http://schemas.openxmlformats.org/officeDocument/2006/relationships/image" Target="../media/image27.png"/><Relationship Id="rId4" Type="http://schemas.openxmlformats.org/officeDocument/2006/relationships/tags" Target="../tags/tag33.xml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62921">
            <a:off x="635" y="2250423"/>
            <a:ext cx="12193905" cy="46917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16432" y="5342159"/>
            <a:ext cx="1866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inpin heiti" panose="00000500000000000000" pitchFamily="2" charset="-122"/>
              </a:rPr>
              <a:t>2025年9月</a:t>
            </a:r>
            <a:r>
              <a:rPr lang="en-US" altLang="zh-CN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inpin heiti" panose="00000500000000000000" pitchFamily="2" charset="-122"/>
              </a:rPr>
              <a:t>8</a:t>
            </a:r>
            <a:r>
              <a:rPr lang="en-US" altLang="zh-CN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inpin heiti" panose="00000500000000000000" pitchFamily="2" charset="-122"/>
              </a:rPr>
              <a:t>日</a:t>
            </a:r>
            <a:endParaRPr lang="en-US" altLang="zh-CN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  <a:sym typeface="inpin heiti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5" y="1973046"/>
            <a:ext cx="12192635" cy="21698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4200" b="1" dirty="0" smtClean="0">
                <a:ln/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通</a:t>
            </a:r>
            <a:r>
              <a:rPr lang="zh-CN" altLang="en-US" sz="4200" b="1" dirty="0">
                <a:ln/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州</a:t>
            </a:r>
            <a:r>
              <a:rPr lang="zh-CN" altLang="en-US" sz="4200" b="1" dirty="0" smtClean="0">
                <a:ln/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区第三届中小学</a:t>
            </a:r>
            <a:r>
              <a:rPr lang="zh-CN" altLang="en-US" sz="4800" b="1" dirty="0" smtClean="0">
                <a:ln/>
                <a:solidFill>
                  <a:schemeClr val="accent4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“通优课”</a:t>
            </a:r>
            <a:r>
              <a:rPr lang="zh-CN" altLang="en-US" sz="4200" b="1" dirty="0" smtClean="0">
                <a:ln/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课堂教学展评</a:t>
            </a:r>
            <a:endParaRPr lang="en-US" altLang="zh-CN" sz="4200" b="1" dirty="0" smtClean="0">
              <a:ln/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00" b="1" dirty="0" smtClean="0">
                <a:ln/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活动启动暨校级展评工作部署会</a:t>
            </a:r>
            <a:endParaRPr lang="en-US" altLang="zh-CN" sz="2400" b="1" dirty="0" smtClean="0">
              <a:ln/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" y="384423"/>
            <a:ext cx="1025986" cy="11202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56939" y="4596321"/>
            <a:ext cx="6681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通州区中小学“通优课”课堂教学展评工作小组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6428"/>
    </mc:Choice>
    <mc:Fallback xmlns="">
      <p:transition advTm="642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52117" y="2372883"/>
            <a:ext cx="4464995" cy="3909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1219170"/>
            <a:r>
              <a:rPr lang="zh-CN" altLang="en-US" sz="2800" dirty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t>三级研修与课堂教学评优</a:t>
            </a:r>
          </a:p>
          <a:p>
            <a:pPr defTabSz="1219170"/>
            <a:endParaRPr lang="en-US" altLang="zh-CN" sz="2800" dirty="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  <a:p>
            <a:pPr defTabSz="1219170"/>
            <a:r>
              <a:rPr lang="zh-CN" altLang="en-US" sz="2800" dirty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t>研修</a:t>
            </a:r>
            <a:r>
              <a:rPr lang="zh-CN" altLang="en-US" sz="2800" dirty="0" smtClean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t>员</a:t>
            </a:r>
            <a:r>
              <a:rPr lang="zh-CN" altLang="en-US" sz="2800" dirty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t>：评审与研修</a:t>
            </a:r>
            <a:endParaRPr lang="en-US" altLang="zh-CN" sz="2800" dirty="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  <a:p>
            <a:pPr defTabSz="1219170"/>
            <a:endParaRPr lang="en-US" altLang="zh-CN" sz="2800" dirty="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  <a:p>
            <a:pPr defTabSz="1219170"/>
            <a:r>
              <a:rPr lang="zh-CN" altLang="en-US" sz="2800" dirty="0" smtClean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t>研修活动：</a:t>
            </a:r>
            <a:r>
              <a:rPr lang="zh-CN" altLang="en-US" sz="2800" dirty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t>改课与</a:t>
            </a:r>
            <a:r>
              <a:rPr lang="en-US" altLang="zh-CN" sz="2800" dirty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t>“</a:t>
            </a:r>
            <a:r>
              <a:rPr lang="zh-CN" altLang="en-US" sz="2800" dirty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t>六有</a:t>
            </a:r>
            <a:r>
              <a:rPr lang="en-US" altLang="zh-CN" sz="2800" dirty="0" smtClean="0">
                <a:solidFill>
                  <a:prstClr val="black"/>
                </a:solidFill>
                <a:latin typeface="等线"/>
                <a:ea typeface="等线" panose="02010600030101010101" pitchFamily="2" charset="-122"/>
              </a:rPr>
              <a:t>”</a:t>
            </a:r>
            <a:endParaRPr lang="zh-CN" altLang="en-US" sz="2800" dirty="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954" y="642620"/>
            <a:ext cx="6344073" cy="61468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-49531" y="740621"/>
            <a:ext cx="12487275" cy="0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186114" y="96521"/>
            <a:ext cx="9710420" cy="5155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219170">
              <a:lnSpc>
                <a:spcPts val="3333"/>
              </a:lnSpc>
            </a:pPr>
            <a:r>
              <a:rPr lang="zh-CN" altLang="en-US" sz="2667" b="1" spc="133" dirty="0" smtClean="0">
                <a:ln w="3175">
                  <a:noFill/>
                  <a:prstDash val="dash"/>
                </a:ln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r>
              <a:rPr lang="zh-CN" altLang="en-US" sz="2667" b="1" spc="133" dirty="0">
                <a:ln w="3175">
                  <a:noFill/>
                  <a:prstDash val="dash"/>
                </a:ln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级六步</a:t>
            </a:r>
            <a:r>
              <a:rPr lang="en-US" altLang="zh-CN" sz="2667" b="1" spc="133" dirty="0" smtClean="0">
                <a:ln w="3175">
                  <a:noFill/>
                  <a:prstDash val="dash"/>
                </a:ln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667" b="1" spc="133" dirty="0" smtClean="0">
                <a:ln w="3175">
                  <a:noFill/>
                  <a:prstDash val="dash"/>
                </a:ln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三级、三主题、六步骤</a:t>
            </a:r>
            <a:endParaRPr lang="zh-CN" altLang="en-US" sz="2667" b="1" spc="133" dirty="0">
              <a:ln w="3175">
                <a:noFill/>
                <a:prstDash val="dash"/>
              </a:ln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4073" y="1616364"/>
            <a:ext cx="1607127" cy="1597891"/>
          </a:xfrm>
          <a:prstGeom prst="rect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5145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666747" y="303095"/>
            <a:ext cx="4378452" cy="4311395"/>
          </a:xfrm>
          <a:prstGeom prst="rect">
            <a:avLst/>
          </a:prstGeom>
        </p:spPr>
      </p:pic>
      <p:sp>
        <p:nvSpPr>
          <p:cNvPr id="39" name="textbox 39"/>
          <p:cNvSpPr/>
          <p:nvPr/>
        </p:nvSpPr>
        <p:spPr>
          <a:xfrm>
            <a:off x="431371" y="1988821"/>
            <a:ext cx="10849205" cy="3336713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defTabSz="1219170" eaLnBrk="0">
              <a:lnSpc>
                <a:spcPct val="83000"/>
              </a:lnSpc>
              <a:defRPr/>
            </a:pPr>
            <a:endParaRPr lang="en-US" altLang="en-US" sz="133" dirty="0">
              <a:solidFill>
                <a:prstClr val="black"/>
              </a:solidFill>
              <a:latin typeface="Calibri"/>
            </a:endParaRPr>
          </a:p>
          <a:p>
            <a:pPr marL="4547333" defTabSz="1219170" eaLnBrk="0">
              <a:lnSpc>
                <a:spcPct val="76000"/>
              </a:lnSpc>
              <a:defRPr/>
            </a:pPr>
            <a:r>
              <a:rPr sz="9600" b="1" spc="-267" dirty="0" smtClean="0">
                <a:solidFill>
                  <a:srgbClr val="034C9C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0</a:t>
            </a:r>
            <a:r>
              <a:rPr lang="en-US" sz="9600" b="1" spc="-253" dirty="0">
                <a:solidFill>
                  <a:srgbClr val="034C9C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2</a:t>
            </a:r>
            <a:endParaRPr lang="en-US" altLang="en-US" sz="96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03000"/>
              </a:lnSpc>
              <a:defRPr/>
            </a:pPr>
            <a:endParaRPr lang="en-US" altLang="en-US" sz="13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2000"/>
              </a:lnSpc>
              <a:defRPr/>
            </a:pPr>
            <a:endParaRPr lang="en-US" altLang="en-US" sz="133" dirty="0">
              <a:solidFill>
                <a:prstClr val="black"/>
              </a:solidFill>
              <a:latin typeface="Calibri"/>
            </a:endParaRPr>
          </a:p>
          <a:p>
            <a:pPr marL="16933" defTabSz="1219170" eaLnBrk="0">
              <a:lnSpc>
                <a:spcPct val="97000"/>
              </a:lnSpc>
              <a:defRPr/>
            </a:pPr>
            <a:r>
              <a:rPr lang="en-US" sz="5400" spc="-13" dirty="0">
                <a:ln w="15875" cap="flat" cmpd="sng">
                  <a:solidFill>
                    <a:srgbClr val="034C9C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34C9C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en-US" sz="5400" spc="-13" dirty="0" smtClean="0">
                <a:ln w="15875" cap="flat" cmpd="sng">
                  <a:solidFill>
                    <a:srgbClr val="034C9C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34C9C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5400" spc="-13" dirty="0" smtClean="0">
                <a:ln w="15875" cap="flat" cmpd="sng">
                  <a:solidFill>
                    <a:srgbClr val="034C9C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34C9C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第三届校级展评安排</a:t>
            </a:r>
            <a:endParaRPr lang="en-US" altLang="en-US" sz="5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" y="348995"/>
            <a:ext cx="2421636" cy="1987296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489692" y="3933445"/>
            <a:ext cx="1702307" cy="18089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4701540" y="6118013"/>
            <a:ext cx="2854960" cy="42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3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26592" y="221799"/>
            <a:ext cx="7385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zh-CN" altLang="en-US" sz="3200" b="1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校级展评工作安排（</a:t>
            </a:r>
            <a:r>
              <a:rPr lang="en-US" altLang="zh-CN" sz="3200" b="1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9</a:t>
            </a:r>
            <a:r>
              <a:rPr lang="zh-CN" altLang="en-US" sz="3200" b="1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月</a:t>
            </a:r>
            <a:r>
              <a:rPr lang="en-US" altLang="zh-CN" sz="3200" b="1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—10</a:t>
            </a:r>
            <a:r>
              <a:rPr lang="zh-CN" altLang="en-US" sz="3200" b="1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月）</a:t>
            </a:r>
            <a:endParaRPr lang="en-US" altLang="zh-CN" sz="3200" b="1" dirty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58496" y="180847"/>
            <a:ext cx="768096" cy="768096"/>
            <a:chOff x="0" y="0"/>
            <a:chExt cx="576072" cy="576072"/>
          </a:xfrm>
        </p:grpSpPr>
        <p:sp>
          <p:nvSpPr>
            <p:cNvPr id="136" name="path"/>
            <p:cNvSpPr/>
            <p:nvPr>
              <p:custDataLst>
                <p:tags r:id="rId5"/>
              </p:custDataLst>
            </p:nvPr>
          </p:nvSpPr>
          <p:spPr>
            <a:xfrm>
              <a:off x="252984" y="251460"/>
              <a:ext cx="323088" cy="324611"/>
            </a:xfrm>
            <a:custGeom>
              <a:avLst/>
              <a:gdLst/>
              <a:ahLst/>
              <a:cxnLst/>
              <a:rect l="0" t="0" r="0" b="0"/>
              <a:pathLst>
                <a:path w="508" h="511">
                  <a:moveTo>
                    <a:pt x="0" y="511"/>
                  </a:moveTo>
                  <a:lnTo>
                    <a:pt x="508" y="511"/>
                  </a:lnTo>
                  <a:lnTo>
                    <a:pt x="508" y="0"/>
                  </a:lnTo>
                  <a:lnTo>
                    <a:pt x="0" y="0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rgbClr val="0053A3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 defTabSz="1219170">
                <a:defRPr/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7" name="path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252984" cy="251460"/>
            </a:xfrm>
            <a:custGeom>
              <a:avLst/>
              <a:gdLst/>
              <a:ahLst/>
              <a:cxnLst/>
              <a:rect l="0" t="0" r="0" b="0"/>
              <a:pathLst>
                <a:path w="398" h="396">
                  <a:moveTo>
                    <a:pt x="0" y="396"/>
                  </a:moveTo>
                  <a:lnTo>
                    <a:pt x="398" y="396"/>
                  </a:lnTo>
                  <a:lnTo>
                    <a:pt x="398" y="0"/>
                  </a:lnTo>
                  <a:lnTo>
                    <a:pt x="0" y="0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003E7A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 defTabSz="1219170">
                <a:defRPr/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35" name="path"/>
          <p:cNvSpPr/>
          <p:nvPr>
            <p:custDataLst>
              <p:tags r:id="rId3"/>
            </p:custDataLst>
          </p:nvPr>
        </p:nvSpPr>
        <p:spPr>
          <a:xfrm>
            <a:off x="1297094" y="951653"/>
            <a:ext cx="10552853" cy="101600"/>
          </a:xfrm>
          <a:custGeom>
            <a:avLst/>
            <a:gdLst/>
            <a:ahLst/>
            <a:cxnLst/>
            <a:rect l="0" t="0" r="0" b="0"/>
            <a:pathLst>
              <a:path w="17345" h="120">
                <a:moveTo>
                  <a:pt x="17345" y="60"/>
                </a:moveTo>
                <a:lnTo>
                  <a:pt x="0" y="60"/>
                </a:lnTo>
              </a:path>
            </a:pathLst>
          </a:custGeom>
          <a:noFill/>
          <a:ln w="76200" cap="flat">
            <a:solidFill>
              <a:srgbClr val="0053A3">
                <a:alpha val="100000"/>
              </a:srgbClr>
            </a:solidFill>
            <a:prstDash val="solid"/>
            <a:miter lim="1000000"/>
          </a:ln>
        </p:spPr>
        <p:txBody>
          <a:bodyPr rtlCol="0"/>
          <a:lstStyle/>
          <a:p>
            <a:pPr algn="ctr" defTabSz="1219170">
              <a:defRPr/>
            </a:pPr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815500" y="1550818"/>
            <a:ext cx="11292037" cy="4812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zh-CN" altLang="en-US" sz="2667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（一</a:t>
            </a:r>
            <a:r>
              <a:rPr lang="zh-CN" altLang="en-US" sz="2667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）参展资格</a:t>
            </a:r>
            <a:r>
              <a:rPr lang="en-US" altLang="zh-CN" sz="2667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2667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通州区内具备</a:t>
            </a:r>
            <a:r>
              <a:rPr lang="zh-CN" altLang="en-US" sz="40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独立法人</a:t>
            </a:r>
            <a:r>
              <a:rPr lang="zh-CN" altLang="en-US" sz="2667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资格的中小学</a:t>
            </a:r>
            <a:endParaRPr lang="en-US" altLang="zh-CN" sz="2667" dirty="0" smtClean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defTabSz="914377">
              <a:defRPr/>
            </a:pPr>
            <a:endParaRPr lang="en-US" altLang="zh-CN" sz="2667" dirty="0" smtClean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defTabSz="914377">
              <a:defRPr/>
            </a:pPr>
            <a:r>
              <a:rPr lang="zh-CN" altLang="en-US" sz="2667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（二）展评</a:t>
            </a:r>
            <a:r>
              <a:rPr lang="zh-CN" altLang="en-US" sz="2667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科目</a:t>
            </a:r>
            <a:r>
              <a:rPr lang="en-US" altLang="zh-CN" sz="2667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en-US" altLang="zh-CN" sz="40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lang="zh-CN" altLang="en-US" sz="40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学段</a:t>
            </a:r>
            <a:r>
              <a:rPr lang="en-US" altLang="zh-CN" sz="40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11</a:t>
            </a:r>
            <a:r>
              <a:rPr lang="zh-CN" altLang="en-US" sz="40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科</a:t>
            </a:r>
            <a:endParaRPr lang="en-US" altLang="zh-CN" sz="4000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defTabSz="914377">
              <a:defRPr/>
            </a:pPr>
            <a:endParaRPr lang="en-US" altLang="zh-CN" sz="2667" dirty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defTabSz="914377">
              <a:lnSpc>
                <a:spcPct val="150000"/>
              </a:lnSpc>
              <a:defRPr/>
            </a:pPr>
            <a:r>
              <a:rPr lang="zh-CN" altLang="en-US" sz="2667" dirty="0" smtClean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小学段（</a:t>
            </a:r>
            <a:r>
              <a:rPr lang="en-US" altLang="zh-CN" sz="2667" dirty="0" smtClean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4</a:t>
            </a:r>
            <a:r>
              <a:rPr lang="zh-CN" altLang="en-US" sz="2667" dirty="0" smtClean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个）：小学英语、小学音乐、小学美术、小学书法（含写字）</a:t>
            </a:r>
            <a:endParaRPr lang="en-US" altLang="zh-CN" sz="2667" dirty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defTabSz="914377">
              <a:lnSpc>
                <a:spcPct val="150000"/>
              </a:lnSpc>
              <a:defRPr/>
            </a:pPr>
            <a:r>
              <a:rPr lang="zh-CN" altLang="en-US" sz="2667" dirty="0">
                <a:solidFill>
                  <a:srgbClr val="FFC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初中</a:t>
            </a:r>
            <a:r>
              <a:rPr lang="zh-CN" altLang="en-US" sz="2667" dirty="0" smtClean="0">
                <a:solidFill>
                  <a:srgbClr val="FFC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段（</a:t>
            </a:r>
            <a:r>
              <a:rPr lang="en-US" altLang="zh-CN" sz="2667" dirty="0" smtClean="0">
                <a:solidFill>
                  <a:srgbClr val="FFC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5</a:t>
            </a:r>
            <a:r>
              <a:rPr lang="zh-CN" altLang="en-US" sz="2667" dirty="0" smtClean="0">
                <a:solidFill>
                  <a:srgbClr val="FFC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个）：初中外语</a:t>
            </a:r>
            <a:r>
              <a:rPr lang="zh-CN" altLang="en-US" sz="2667" dirty="0">
                <a:solidFill>
                  <a:srgbClr val="FFC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</a:t>
            </a:r>
            <a:r>
              <a:rPr lang="zh-CN" altLang="en-US" sz="2667" dirty="0" smtClean="0">
                <a:solidFill>
                  <a:srgbClr val="FFC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初中音乐</a:t>
            </a:r>
            <a:r>
              <a:rPr lang="zh-CN" altLang="en-US" sz="2667" dirty="0">
                <a:solidFill>
                  <a:srgbClr val="FFC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</a:t>
            </a:r>
            <a:r>
              <a:rPr lang="zh-CN" altLang="en-US" sz="2667" dirty="0" smtClean="0">
                <a:solidFill>
                  <a:srgbClr val="FFC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初中美术、初中化学、初中生物学</a:t>
            </a:r>
            <a:endParaRPr lang="en-US" altLang="zh-CN" sz="2667" dirty="0" smtClean="0">
              <a:solidFill>
                <a:srgbClr val="FFC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defTabSz="914377">
              <a:lnSpc>
                <a:spcPct val="150000"/>
              </a:lnSpc>
              <a:defRPr/>
            </a:pPr>
            <a:r>
              <a:rPr lang="zh-CN" altLang="en-US" sz="2667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高</a:t>
            </a:r>
            <a:r>
              <a:rPr lang="zh-CN" altLang="en-US" sz="2667" dirty="0" smtClean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中段（</a:t>
            </a:r>
            <a:r>
              <a:rPr lang="en-US" altLang="zh-CN" sz="2667" dirty="0" smtClean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2667" dirty="0" smtClean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个）：高中地理、高中物理</a:t>
            </a:r>
            <a:endParaRPr lang="en-US" altLang="zh-CN" sz="2667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defTabSz="914377">
              <a:defRPr/>
            </a:pPr>
            <a:endParaRPr lang="en-US" altLang="zh-CN" sz="2667" dirty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defTabSz="914377">
              <a:defRPr/>
            </a:pPr>
            <a:endParaRPr lang="zh-CN" altLang="en-US" sz="2667" dirty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816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26592" y="221799"/>
            <a:ext cx="7385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校级展评工作安排（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—10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58496" y="180847"/>
            <a:ext cx="768096" cy="768096"/>
            <a:chOff x="0" y="0"/>
            <a:chExt cx="576072" cy="576072"/>
          </a:xfrm>
        </p:grpSpPr>
        <p:sp>
          <p:nvSpPr>
            <p:cNvPr id="136" name="path"/>
            <p:cNvSpPr/>
            <p:nvPr>
              <p:custDataLst>
                <p:tags r:id="rId5"/>
              </p:custDataLst>
            </p:nvPr>
          </p:nvSpPr>
          <p:spPr>
            <a:xfrm>
              <a:off x="252984" y="251460"/>
              <a:ext cx="323088" cy="324611"/>
            </a:xfrm>
            <a:custGeom>
              <a:avLst/>
              <a:gdLst/>
              <a:ahLst/>
              <a:cxnLst/>
              <a:rect l="0" t="0" r="0" b="0"/>
              <a:pathLst>
                <a:path w="508" h="511">
                  <a:moveTo>
                    <a:pt x="0" y="511"/>
                  </a:moveTo>
                  <a:lnTo>
                    <a:pt x="508" y="511"/>
                  </a:lnTo>
                  <a:lnTo>
                    <a:pt x="508" y="0"/>
                  </a:lnTo>
                  <a:lnTo>
                    <a:pt x="0" y="0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rgbClr val="0053A3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path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252984" cy="251460"/>
            </a:xfrm>
            <a:custGeom>
              <a:avLst/>
              <a:gdLst/>
              <a:ahLst/>
              <a:cxnLst/>
              <a:rect l="0" t="0" r="0" b="0"/>
              <a:pathLst>
                <a:path w="398" h="396">
                  <a:moveTo>
                    <a:pt x="0" y="396"/>
                  </a:moveTo>
                  <a:lnTo>
                    <a:pt x="398" y="396"/>
                  </a:lnTo>
                  <a:lnTo>
                    <a:pt x="398" y="0"/>
                  </a:lnTo>
                  <a:lnTo>
                    <a:pt x="0" y="0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003E7A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5" name="path"/>
          <p:cNvSpPr/>
          <p:nvPr>
            <p:custDataLst>
              <p:tags r:id="rId3"/>
            </p:custDataLst>
          </p:nvPr>
        </p:nvSpPr>
        <p:spPr>
          <a:xfrm>
            <a:off x="1297094" y="951653"/>
            <a:ext cx="10552853" cy="101600"/>
          </a:xfrm>
          <a:custGeom>
            <a:avLst/>
            <a:gdLst/>
            <a:ahLst/>
            <a:cxnLst/>
            <a:rect l="0" t="0" r="0" b="0"/>
            <a:pathLst>
              <a:path w="17345" h="120">
                <a:moveTo>
                  <a:pt x="17345" y="60"/>
                </a:moveTo>
                <a:lnTo>
                  <a:pt x="0" y="60"/>
                </a:lnTo>
              </a:path>
            </a:pathLst>
          </a:custGeom>
          <a:noFill/>
          <a:ln w="76200" cap="flat">
            <a:solidFill>
              <a:srgbClr val="0053A3">
                <a:alpha val="100000"/>
              </a:srgbClr>
            </a:solidFill>
            <a:prstDash val="solid"/>
            <a:miter lim="1000000"/>
          </a:ln>
        </p:spPr>
        <p:txBody>
          <a:bodyPr rtlCol="0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815500" y="1150800"/>
            <a:ext cx="11292037" cy="1939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kumimoji="0" lang="zh-CN" alt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三</a:t>
            </a: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）展评主题：我上一节有效教学课</a:t>
            </a:r>
            <a:endParaRPr kumimoji="0" lang="en-US" altLang="zh-CN" sz="2667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（四）展评内容：现场课堂教学</a:t>
            </a:r>
            <a:endParaRPr kumimoji="0" lang="en-US" altLang="zh-CN" sz="2667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67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2222" y="1923707"/>
            <a:ext cx="632718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ts val="33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授课内容 </a:t>
            </a:r>
            <a:r>
              <a:rPr kumimoji="0" lang="zh-CN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zh-CN" altLang="en-US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见方案附件</a:t>
            </a:r>
            <a:r>
              <a:rPr kumimoji="0" lang="en-US" altLang="zh-CN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1《</a:t>
            </a:r>
            <a:r>
              <a:rPr kumimoji="0" lang="zh-CN" altLang="en-US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分学科展评安排表</a:t>
            </a:r>
            <a:r>
              <a:rPr kumimoji="0" lang="en-US" altLang="zh-CN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zh-CN" altLang="en-US" sz="18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542" y="2439232"/>
            <a:ext cx="8075364" cy="4418767"/>
          </a:xfrm>
          <a:prstGeom prst="rect">
            <a:avLst/>
          </a:prstGeom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5" name="椭圆 4"/>
          <p:cNvSpPr/>
          <p:nvPr/>
        </p:nvSpPr>
        <p:spPr>
          <a:xfrm>
            <a:off x="6246564" y="2423006"/>
            <a:ext cx="1652530" cy="4361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16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26592" y="221799"/>
            <a:ext cx="7385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校级展评工作安排（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—10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58496" y="180847"/>
            <a:ext cx="768096" cy="768096"/>
            <a:chOff x="0" y="0"/>
            <a:chExt cx="576072" cy="576072"/>
          </a:xfrm>
        </p:grpSpPr>
        <p:sp>
          <p:nvSpPr>
            <p:cNvPr id="136" name="path"/>
            <p:cNvSpPr/>
            <p:nvPr>
              <p:custDataLst>
                <p:tags r:id="rId5"/>
              </p:custDataLst>
            </p:nvPr>
          </p:nvSpPr>
          <p:spPr>
            <a:xfrm>
              <a:off x="252984" y="251460"/>
              <a:ext cx="323088" cy="324611"/>
            </a:xfrm>
            <a:custGeom>
              <a:avLst/>
              <a:gdLst/>
              <a:ahLst/>
              <a:cxnLst/>
              <a:rect l="0" t="0" r="0" b="0"/>
              <a:pathLst>
                <a:path w="508" h="511">
                  <a:moveTo>
                    <a:pt x="0" y="511"/>
                  </a:moveTo>
                  <a:lnTo>
                    <a:pt x="508" y="511"/>
                  </a:lnTo>
                  <a:lnTo>
                    <a:pt x="508" y="0"/>
                  </a:lnTo>
                  <a:lnTo>
                    <a:pt x="0" y="0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rgbClr val="0053A3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path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252984" cy="251460"/>
            </a:xfrm>
            <a:custGeom>
              <a:avLst/>
              <a:gdLst/>
              <a:ahLst/>
              <a:cxnLst/>
              <a:rect l="0" t="0" r="0" b="0"/>
              <a:pathLst>
                <a:path w="398" h="396">
                  <a:moveTo>
                    <a:pt x="0" y="396"/>
                  </a:moveTo>
                  <a:lnTo>
                    <a:pt x="398" y="396"/>
                  </a:lnTo>
                  <a:lnTo>
                    <a:pt x="398" y="0"/>
                  </a:lnTo>
                  <a:lnTo>
                    <a:pt x="0" y="0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003E7A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5" name="path"/>
          <p:cNvSpPr/>
          <p:nvPr>
            <p:custDataLst>
              <p:tags r:id="rId3"/>
            </p:custDataLst>
          </p:nvPr>
        </p:nvSpPr>
        <p:spPr>
          <a:xfrm>
            <a:off x="1297094" y="951653"/>
            <a:ext cx="10552853" cy="101600"/>
          </a:xfrm>
          <a:custGeom>
            <a:avLst/>
            <a:gdLst/>
            <a:ahLst/>
            <a:cxnLst/>
            <a:rect l="0" t="0" r="0" b="0"/>
            <a:pathLst>
              <a:path w="17345" h="120">
                <a:moveTo>
                  <a:pt x="17345" y="60"/>
                </a:moveTo>
                <a:lnTo>
                  <a:pt x="0" y="60"/>
                </a:lnTo>
              </a:path>
            </a:pathLst>
          </a:custGeom>
          <a:noFill/>
          <a:ln w="76200" cap="flat">
            <a:solidFill>
              <a:srgbClr val="0053A3">
                <a:alpha val="100000"/>
              </a:srgbClr>
            </a:solidFill>
            <a:prstDash val="solid"/>
            <a:miter lim="1000000"/>
          </a:ln>
        </p:spPr>
        <p:txBody>
          <a:bodyPr rtlCol="0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815500" y="1550818"/>
            <a:ext cx="11292037" cy="125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（五）展评人员：该学科所有教师</a:t>
            </a:r>
            <a:endParaRPr kumimoji="0" lang="en-US" altLang="zh-CN" sz="2667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67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062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26592" y="221799"/>
            <a:ext cx="7385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校级展评工作安排（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—10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58496" y="180847"/>
            <a:ext cx="768096" cy="768096"/>
            <a:chOff x="0" y="0"/>
            <a:chExt cx="576072" cy="576072"/>
          </a:xfrm>
        </p:grpSpPr>
        <p:sp>
          <p:nvSpPr>
            <p:cNvPr id="136" name="path"/>
            <p:cNvSpPr/>
            <p:nvPr>
              <p:custDataLst>
                <p:tags r:id="rId5"/>
              </p:custDataLst>
            </p:nvPr>
          </p:nvSpPr>
          <p:spPr>
            <a:xfrm>
              <a:off x="252984" y="251460"/>
              <a:ext cx="323088" cy="324611"/>
            </a:xfrm>
            <a:custGeom>
              <a:avLst/>
              <a:gdLst/>
              <a:ahLst/>
              <a:cxnLst/>
              <a:rect l="0" t="0" r="0" b="0"/>
              <a:pathLst>
                <a:path w="508" h="511">
                  <a:moveTo>
                    <a:pt x="0" y="511"/>
                  </a:moveTo>
                  <a:lnTo>
                    <a:pt x="508" y="511"/>
                  </a:lnTo>
                  <a:lnTo>
                    <a:pt x="508" y="0"/>
                  </a:lnTo>
                  <a:lnTo>
                    <a:pt x="0" y="0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rgbClr val="0053A3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path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252984" cy="251460"/>
            </a:xfrm>
            <a:custGeom>
              <a:avLst/>
              <a:gdLst/>
              <a:ahLst/>
              <a:cxnLst/>
              <a:rect l="0" t="0" r="0" b="0"/>
              <a:pathLst>
                <a:path w="398" h="396">
                  <a:moveTo>
                    <a:pt x="0" y="396"/>
                  </a:moveTo>
                  <a:lnTo>
                    <a:pt x="398" y="396"/>
                  </a:lnTo>
                  <a:lnTo>
                    <a:pt x="398" y="0"/>
                  </a:lnTo>
                  <a:lnTo>
                    <a:pt x="0" y="0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003E7A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5" name="path"/>
          <p:cNvSpPr/>
          <p:nvPr>
            <p:custDataLst>
              <p:tags r:id="rId3"/>
            </p:custDataLst>
          </p:nvPr>
        </p:nvSpPr>
        <p:spPr>
          <a:xfrm>
            <a:off x="1297094" y="951653"/>
            <a:ext cx="10552853" cy="101600"/>
          </a:xfrm>
          <a:custGeom>
            <a:avLst/>
            <a:gdLst/>
            <a:ahLst/>
            <a:cxnLst/>
            <a:rect l="0" t="0" r="0" b="0"/>
            <a:pathLst>
              <a:path w="17345" h="120">
                <a:moveTo>
                  <a:pt x="17345" y="60"/>
                </a:moveTo>
                <a:lnTo>
                  <a:pt x="0" y="60"/>
                </a:lnTo>
              </a:path>
            </a:pathLst>
          </a:custGeom>
          <a:noFill/>
          <a:ln w="76200" cap="flat">
            <a:solidFill>
              <a:srgbClr val="0053A3">
                <a:alpha val="100000"/>
              </a:srgbClr>
            </a:solidFill>
            <a:prstDash val="solid"/>
            <a:miter lim="1000000"/>
          </a:ln>
        </p:spPr>
        <p:txBody>
          <a:bodyPr rtlCol="0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495808" y="1123909"/>
            <a:ext cx="11292037" cy="3786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（六）环节设置（两步）：人人上一节课</a:t>
            </a:r>
            <a:r>
              <a:rPr kumimoji="0" lang="en-US" altLang="zh-CN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+</a:t>
            </a: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学校推荐</a:t>
            </a:r>
            <a:endParaRPr kumimoji="0" lang="en-US" altLang="zh-CN" sz="2667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1.</a:t>
            </a:r>
            <a:r>
              <a:rPr kumimoji="0" lang="zh-CN" alt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校级展评</a:t>
            </a: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方案自定，自行组织</a:t>
            </a:r>
            <a:endParaRPr kumimoji="0" lang="en-US" altLang="zh-CN" sz="2667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2.</a:t>
            </a: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围绕</a:t>
            </a: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学科教学关键问题</a:t>
            </a:r>
            <a:r>
              <a:rPr kumimoji="0" lang="zh-CN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开展团队研修。</a:t>
            </a:r>
            <a:endParaRPr kumimoji="0" lang="en-US" altLang="zh-CN" sz="2667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667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3.</a:t>
            </a:r>
            <a:r>
              <a:rPr lang="zh-CN" altLang="en-US" sz="2667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关于获奖和推荐</a:t>
            </a:r>
            <a:endParaRPr lang="en-US" altLang="zh-CN" sz="2667" dirty="0" smtClean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667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67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8300" y="3746469"/>
            <a:ext cx="11082967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）获奖比例：不</a:t>
            </a:r>
            <a:r>
              <a:rPr lang="zh-CN" altLang="en-US" sz="2800" dirty="0"/>
              <a:t>高于本校本学段（小学段、初中段、高中段）该学科教师总数的</a:t>
            </a:r>
            <a:r>
              <a:rPr lang="en-US" altLang="zh-CN" sz="2800" dirty="0"/>
              <a:t>30%</a:t>
            </a:r>
            <a:r>
              <a:rPr lang="zh-CN" altLang="en-US" sz="2800" dirty="0"/>
              <a:t>（个别学科获奖不足</a:t>
            </a:r>
            <a:r>
              <a:rPr lang="en-US" altLang="zh-CN" sz="2800" dirty="0"/>
              <a:t>1</a:t>
            </a:r>
            <a:r>
              <a:rPr lang="zh-CN" altLang="en-US" sz="2800" dirty="0"/>
              <a:t>人按</a:t>
            </a:r>
            <a:r>
              <a:rPr lang="en-US" altLang="zh-CN" sz="2800" dirty="0"/>
              <a:t>1</a:t>
            </a:r>
            <a:r>
              <a:rPr lang="zh-CN" altLang="en-US" sz="2800" dirty="0"/>
              <a:t>人计算</a:t>
            </a:r>
            <a:r>
              <a:rPr lang="zh-CN" altLang="en-US" sz="2800" dirty="0" smtClean="0"/>
              <a:t>）。</a:t>
            </a:r>
            <a:endParaRPr lang="en-US" altLang="zh-CN" sz="2800" dirty="0" smtClean="0"/>
          </a:p>
          <a:p>
            <a:pPr>
              <a:lnSpc>
                <a:spcPct val="1250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）推荐人选：获奖人中</a:t>
            </a:r>
            <a:r>
              <a:rPr lang="zh-CN" altLang="en-US" sz="2800" dirty="0"/>
              <a:t>推荐</a:t>
            </a:r>
            <a:r>
              <a:rPr lang="en-US" altLang="zh-CN" sz="2800" dirty="0">
                <a:solidFill>
                  <a:srgbClr val="FF0000"/>
                </a:solidFill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</a:rPr>
              <a:t>名</a:t>
            </a:r>
            <a:r>
              <a:rPr lang="zh-CN" altLang="en-US" sz="2800" dirty="0" smtClean="0"/>
              <a:t>参加</a:t>
            </a:r>
            <a:r>
              <a:rPr lang="zh-CN" altLang="en-US" sz="2800" dirty="0"/>
              <a:t>片级展评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注：七类人不在推荐之列</a:t>
            </a:r>
            <a:r>
              <a:rPr lang="zh-CN" altLang="en-US" sz="2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</a:t>
            </a: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级学科骨干教师、市级学科带头人、市级名师、区级学科骨干</a:t>
            </a:r>
            <a:r>
              <a:rPr lang="zh-CN" altLang="en-US" sz="24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</a:t>
            </a:r>
            <a:r>
              <a:rPr lang="zh-CN" altLang="en-US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（不含区青骨）</a:t>
            </a:r>
            <a:r>
              <a:rPr lang="zh-CN" altLang="en-US" sz="24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区级名师、特级教师、正高级</a:t>
            </a:r>
            <a:r>
              <a:rPr lang="zh-CN" altLang="en-US" sz="24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</a:t>
            </a:r>
            <a:r>
              <a:rPr lang="zh-CN" altLang="en-US" sz="2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622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26592" y="221799"/>
            <a:ext cx="7385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校级展评工作安排（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—10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58496" y="180847"/>
            <a:ext cx="768096" cy="768096"/>
            <a:chOff x="0" y="0"/>
            <a:chExt cx="576072" cy="576072"/>
          </a:xfrm>
        </p:grpSpPr>
        <p:sp>
          <p:nvSpPr>
            <p:cNvPr id="136" name="path"/>
            <p:cNvSpPr/>
            <p:nvPr>
              <p:custDataLst>
                <p:tags r:id="rId5"/>
              </p:custDataLst>
            </p:nvPr>
          </p:nvSpPr>
          <p:spPr>
            <a:xfrm>
              <a:off x="252984" y="251460"/>
              <a:ext cx="323088" cy="324611"/>
            </a:xfrm>
            <a:custGeom>
              <a:avLst/>
              <a:gdLst/>
              <a:ahLst/>
              <a:cxnLst/>
              <a:rect l="0" t="0" r="0" b="0"/>
              <a:pathLst>
                <a:path w="508" h="511">
                  <a:moveTo>
                    <a:pt x="0" y="511"/>
                  </a:moveTo>
                  <a:lnTo>
                    <a:pt x="508" y="511"/>
                  </a:lnTo>
                  <a:lnTo>
                    <a:pt x="508" y="0"/>
                  </a:lnTo>
                  <a:lnTo>
                    <a:pt x="0" y="0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rgbClr val="0053A3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path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252984" cy="251460"/>
            </a:xfrm>
            <a:custGeom>
              <a:avLst/>
              <a:gdLst/>
              <a:ahLst/>
              <a:cxnLst/>
              <a:rect l="0" t="0" r="0" b="0"/>
              <a:pathLst>
                <a:path w="398" h="396">
                  <a:moveTo>
                    <a:pt x="0" y="396"/>
                  </a:moveTo>
                  <a:lnTo>
                    <a:pt x="398" y="396"/>
                  </a:lnTo>
                  <a:lnTo>
                    <a:pt x="398" y="0"/>
                  </a:lnTo>
                  <a:lnTo>
                    <a:pt x="0" y="0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003E7A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5" name="path"/>
          <p:cNvSpPr/>
          <p:nvPr>
            <p:custDataLst>
              <p:tags r:id="rId3"/>
            </p:custDataLst>
          </p:nvPr>
        </p:nvSpPr>
        <p:spPr>
          <a:xfrm>
            <a:off x="1297094" y="951653"/>
            <a:ext cx="10552853" cy="101600"/>
          </a:xfrm>
          <a:custGeom>
            <a:avLst/>
            <a:gdLst/>
            <a:ahLst/>
            <a:cxnLst/>
            <a:rect l="0" t="0" r="0" b="0"/>
            <a:pathLst>
              <a:path w="17345" h="120">
                <a:moveTo>
                  <a:pt x="17345" y="60"/>
                </a:moveTo>
                <a:lnTo>
                  <a:pt x="0" y="60"/>
                </a:lnTo>
              </a:path>
            </a:pathLst>
          </a:custGeom>
          <a:noFill/>
          <a:ln w="76200" cap="flat">
            <a:solidFill>
              <a:srgbClr val="0053A3">
                <a:alpha val="100000"/>
              </a:srgbClr>
            </a:solidFill>
            <a:prstDash val="solid"/>
            <a:miter lim="1000000"/>
          </a:ln>
        </p:spPr>
        <p:txBody>
          <a:bodyPr rtlCol="0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495808" y="1123909"/>
            <a:ext cx="1129203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（七）工作原则提示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）确保全员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参与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——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人人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上一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节为底限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2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）聚焦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学科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教学关键问题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——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围绕破解学科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教学关键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问题开展研究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3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）坚持团队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研修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——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搞针对少数人的培优选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秀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4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）坚决落实“六有”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标准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——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六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个评价维度、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20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个评价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要素不能变，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第三列“观察、评价、判断的依据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”在研究过程中逐步完善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78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26592" y="221799"/>
            <a:ext cx="7385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校级展评工作安排（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—10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58496" y="180847"/>
            <a:ext cx="768096" cy="768096"/>
            <a:chOff x="0" y="0"/>
            <a:chExt cx="576072" cy="576072"/>
          </a:xfrm>
        </p:grpSpPr>
        <p:sp>
          <p:nvSpPr>
            <p:cNvPr id="136" name="path"/>
            <p:cNvSpPr/>
            <p:nvPr>
              <p:custDataLst>
                <p:tags r:id="rId5"/>
              </p:custDataLst>
            </p:nvPr>
          </p:nvSpPr>
          <p:spPr>
            <a:xfrm>
              <a:off x="252984" y="251460"/>
              <a:ext cx="323088" cy="324611"/>
            </a:xfrm>
            <a:custGeom>
              <a:avLst/>
              <a:gdLst/>
              <a:ahLst/>
              <a:cxnLst/>
              <a:rect l="0" t="0" r="0" b="0"/>
              <a:pathLst>
                <a:path w="508" h="511">
                  <a:moveTo>
                    <a:pt x="0" y="511"/>
                  </a:moveTo>
                  <a:lnTo>
                    <a:pt x="508" y="511"/>
                  </a:lnTo>
                  <a:lnTo>
                    <a:pt x="508" y="0"/>
                  </a:lnTo>
                  <a:lnTo>
                    <a:pt x="0" y="0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rgbClr val="0053A3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path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252984" cy="251460"/>
            </a:xfrm>
            <a:custGeom>
              <a:avLst/>
              <a:gdLst/>
              <a:ahLst/>
              <a:cxnLst/>
              <a:rect l="0" t="0" r="0" b="0"/>
              <a:pathLst>
                <a:path w="398" h="396">
                  <a:moveTo>
                    <a:pt x="0" y="396"/>
                  </a:moveTo>
                  <a:lnTo>
                    <a:pt x="398" y="396"/>
                  </a:lnTo>
                  <a:lnTo>
                    <a:pt x="398" y="0"/>
                  </a:lnTo>
                  <a:lnTo>
                    <a:pt x="0" y="0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003E7A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5" name="path"/>
          <p:cNvSpPr/>
          <p:nvPr>
            <p:custDataLst>
              <p:tags r:id="rId3"/>
            </p:custDataLst>
          </p:nvPr>
        </p:nvSpPr>
        <p:spPr>
          <a:xfrm>
            <a:off x="1297094" y="951653"/>
            <a:ext cx="10552853" cy="101600"/>
          </a:xfrm>
          <a:custGeom>
            <a:avLst/>
            <a:gdLst/>
            <a:ahLst/>
            <a:cxnLst/>
            <a:rect l="0" t="0" r="0" b="0"/>
            <a:pathLst>
              <a:path w="17345" h="120">
                <a:moveTo>
                  <a:pt x="17345" y="60"/>
                </a:moveTo>
                <a:lnTo>
                  <a:pt x="0" y="60"/>
                </a:lnTo>
              </a:path>
            </a:pathLst>
          </a:custGeom>
          <a:noFill/>
          <a:ln w="76200" cap="flat">
            <a:solidFill>
              <a:srgbClr val="0053A3">
                <a:alpha val="100000"/>
              </a:srgbClr>
            </a:solidFill>
            <a:prstDash val="solid"/>
            <a:miter lim="1000000"/>
          </a:ln>
        </p:spPr>
        <p:txBody>
          <a:bodyPr rtlCol="0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495808" y="1123909"/>
            <a:ext cx="1129203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（七）工作原则提示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lvl="0" defTabSz="914377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）确保全员</a:t>
            </a:r>
            <a:r>
              <a:rPr lang="zh-CN" altLang="en-US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参与</a:t>
            </a:r>
            <a:r>
              <a:rPr lang="en-US" altLang="zh-CN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人人</a:t>
            </a:r>
            <a:r>
              <a:rPr lang="zh-CN" altLang="en-US" sz="24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上一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节为底限</a:t>
            </a:r>
            <a:endParaRPr lang="zh-CN" altLang="en-US" sz="2400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lvl="0" defTabSz="914377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）聚焦</a:t>
            </a: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学科</a:t>
            </a:r>
            <a:r>
              <a:rPr lang="zh-CN" altLang="en-US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教学关键问题</a:t>
            </a:r>
            <a:r>
              <a:rPr lang="en-US" altLang="zh-CN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围绕破解学科</a:t>
            </a:r>
            <a:r>
              <a:rPr lang="zh-CN" altLang="en-US" sz="24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教学关键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问题开展研究</a:t>
            </a:r>
            <a:endParaRPr lang="zh-CN" altLang="en-US" sz="2400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lvl="0" defTabSz="914377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）坚持团队</a:t>
            </a:r>
            <a:r>
              <a:rPr lang="zh-CN" altLang="en-US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研修</a:t>
            </a:r>
            <a:r>
              <a:rPr lang="en-US" altLang="zh-CN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不</a:t>
            </a:r>
            <a:r>
              <a:rPr lang="zh-CN" altLang="en-US" sz="24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搞针对少数人的培优选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秀</a:t>
            </a:r>
            <a:endParaRPr lang="zh-CN" altLang="en-US" sz="2400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lvl="0" defTabSz="914377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4</a:t>
            </a: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）坚决落实“六有”</a:t>
            </a:r>
            <a:r>
              <a:rPr lang="zh-CN" altLang="en-US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标准</a:t>
            </a:r>
            <a:r>
              <a:rPr lang="en-US" altLang="zh-CN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六</a:t>
            </a: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个评价维度、</a:t>
            </a:r>
            <a:r>
              <a:rPr lang="en-US" altLang="zh-CN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20</a:t>
            </a:r>
            <a:r>
              <a:rPr lang="zh-CN" altLang="en-US" sz="24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个评价</a:t>
            </a:r>
            <a:r>
              <a:rPr lang="zh-CN" altLang="en-US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要素不能变，</a:t>
            </a:r>
            <a:r>
              <a:rPr lang="zh-CN" altLang="en-US" sz="24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第三列“观察、评价、判断的依据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”在研究过程中逐步完善</a:t>
            </a:r>
            <a:r>
              <a:rPr lang="zh-CN" altLang="en-US" sz="240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7885" y="948942"/>
            <a:ext cx="5132062" cy="58047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8873" y="1195621"/>
            <a:ext cx="1911927" cy="5417615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056289" y="2255258"/>
            <a:ext cx="1202076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endParaRPr lang="en-US" altLang="zh-CN" sz="40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endParaRPr lang="en-US" altLang="zh-CN" sz="40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endParaRPr lang="en-US" altLang="zh-CN" sz="40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行</a:t>
            </a:r>
            <a:endParaRPr lang="en-US" altLang="zh-CN" sz="40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endParaRPr lang="en-US" altLang="zh-CN" sz="40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endParaRPr lang="en-US" altLang="zh-CN" sz="40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完</a:t>
            </a:r>
            <a:endParaRPr lang="en-US" altLang="zh-CN" sz="40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endParaRPr lang="en-US" altLang="zh-CN" sz="40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endParaRPr lang="en-US" altLang="zh-CN" sz="40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善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938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26592" y="221799"/>
            <a:ext cx="7385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校级展评工作安排（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—10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月）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58496" y="180847"/>
            <a:ext cx="768096" cy="768096"/>
            <a:chOff x="0" y="0"/>
            <a:chExt cx="576072" cy="576072"/>
          </a:xfrm>
        </p:grpSpPr>
        <p:sp>
          <p:nvSpPr>
            <p:cNvPr id="136" name="path"/>
            <p:cNvSpPr/>
            <p:nvPr>
              <p:custDataLst>
                <p:tags r:id="rId5"/>
              </p:custDataLst>
            </p:nvPr>
          </p:nvSpPr>
          <p:spPr>
            <a:xfrm>
              <a:off x="252984" y="251460"/>
              <a:ext cx="323088" cy="324611"/>
            </a:xfrm>
            <a:custGeom>
              <a:avLst/>
              <a:gdLst/>
              <a:ahLst/>
              <a:cxnLst/>
              <a:rect l="0" t="0" r="0" b="0"/>
              <a:pathLst>
                <a:path w="508" h="511">
                  <a:moveTo>
                    <a:pt x="0" y="511"/>
                  </a:moveTo>
                  <a:lnTo>
                    <a:pt x="508" y="511"/>
                  </a:lnTo>
                  <a:lnTo>
                    <a:pt x="508" y="0"/>
                  </a:lnTo>
                  <a:lnTo>
                    <a:pt x="0" y="0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rgbClr val="0053A3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path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252984" cy="251460"/>
            </a:xfrm>
            <a:custGeom>
              <a:avLst/>
              <a:gdLst/>
              <a:ahLst/>
              <a:cxnLst/>
              <a:rect l="0" t="0" r="0" b="0"/>
              <a:pathLst>
                <a:path w="398" h="396">
                  <a:moveTo>
                    <a:pt x="0" y="396"/>
                  </a:moveTo>
                  <a:lnTo>
                    <a:pt x="398" y="396"/>
                  </a:lnTo>
                  <a:lnTo>
                    <a:pt x="398" y="0"/>
                  </a:lnTo>
                  <a:lnTo>
                    <a:pt x="0" y="0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003E7A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5" name="path"/>
          <p:cNvSpPr/>
          <p:nvPr>
            <p:custDataLst>
              <p:tags r:id="rId3"/>
            </p:custDataLst>
          </p:nvPr>
        </p:nvSpPr>
        <p:spPr>
          <a:xfrm>
            <a:off x="1297094" y="951653"/>
            <a:ext cx="10552853" cy="101600"/>
          </a:xfrm>
          <a:custGeom>
            <a:avLst/>
            <a:gdLst/>
            <a:ahLst/>
            <a:cxnLst/>
            <a:rect l="0" t="0" r="0" b="0"/>
            <a:pathLst>
              <a:path w="17345" h="120">
                <a:moveTo>
                  <a:pt x="17345" y="60"/>
                </a:moveTo>
                <a:lnTo>
                  <a:pt x="0" y="60"/>
                </a:lnTo>
              </a:path>
            </a:pathLst>
          </a:custGeom>
          <a:noFill/>
          <a:ln w="76200" cap="flat">
            <a:solidFill>
              <a:srgbClr val="0053A3">
                <a:alpha val="100000"/>
              </a:srgbClr>
            </a:solidFill>
            <a:prstDash val="solid"/>
            <a:miter lim="1000000"/>
          </a:ln>
        </p:spPr>
        <p:txBody>
          <a:bodyPr rtlCol="0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495808" y="1123909"/>
            <a:ext cx="11292037" cy="640188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noProof="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zh-CN" altLang="en-US" sz="40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八</a:t>
            </a:r>
            <a:r>
              <a:rPr lang="zh-CN" altLang="en-US" sz="4000" noProof="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）重要时间节点（</a:t>
            </a:r>
            <a:r>
              <a:rPr lang="zh-CN" altLang="en-US" sz="4000" noProof="0" dirty="0" smtClean="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两个</a:t>
            </a:r>
            <a:r>
              <a:rPr lang="zh-CN" altLang="en-US" sz="4000" noProof="0" dirty="0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endParaRPr lang="zh-CN" altLang="zh-CN" sz="4000" dirty="0"/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       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9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15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日前，</a:t>
            </a:r>
            <a:r>
              <a:rPr lang="zh-CN" altLang="zh-CN" sz="3200" dirty="0" smtClean="0">
                <a:solidFill>
                  <a:srgbClr val="FF0000"/>
                </a:solidFill>
              </a:rPr>
              <a:t>各校完成报名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latinLnBrk="1"/>
            <a:r>
              <a:rPr lang="zh-CN" altLang="en-US" sz="3200" dirty="0" smtClean="0"/>
              <a:t>（</a:t>
            </a:r>
            <a:r>
              <a:rPr lang="zh-CN" altLang="en-US" sz="2800" dirty="0" smtClean="0"/>
              <a:t>模</a:t>
            </a:r>
            <a:r>
              <a:rPr lang="zh-CN" altLang="en-US" sz="2800" dirty="0"/>
              <a:t>版</a:t>
            </a:r>
            <a:r>
              <a:rPr lang="zh-CN" altLang="zh-CN" sz="2800" dirty="0" smtClean="0"/>
              <a:t>见</a:t>
            </a:r>
            <a:r>
              <a:rPr lang="zh-CN" altLang="zh-CN" sz="2800" dirty="0"/>
              <a:t>附件</a:t>
            </a:r>
            <a:r>
              <a:rPr lang="en-US" altLang="zh-CN" sz="2800" dirty="0"/>
              <a:t>2 </a:t>
            </a:r>
            <a:r>
              <a:rPr lang="zh-CN" altLang="zh-CN" sz="2800" dirty="0"/>
              <a:t>《“通优课”校级展评方案》</a:t>
            </a:r>
            <a:r>
              <a:rPr lang="zh-CN" altLang="zh-CN" sz="2800" dirty="0" smtClean="0"/>
              <a:t>。</a:t>
            </a:r>
            <a:r>
              <a:rPr lang="zh-CN" altLang="zh-CN" sz="2800" u="sng" dirty="0" smtClean="0">
                <a:solidFill>
                  <a:srgbClr val="009BE3"/>
                </a:solidFill>
              </a:rPr>
              <a:t>发送</a:t>
            </a:r>
            <a:r>
              <a:rPr lang="zh-CN" altLang="zh-CN" sz="2800" u="sng" dirty="0">
                <a:solidFill>
                  <a:srgbClr val="009BE3"/>
                </a:solidFill>
              </a:rPr>
              <a:t>邮箱</a:t>
            </a:r>
            <a:r>
              <a:rPr lang="en-US" altLang="zh-CN" sz="2800" u="sng" dirty="0">
                <a:solidFill>
                  <a:srgbClr val="009BE3"/>
                </a:solidFill>
              </a:rPr>
              <a:t>fazer400@sina.com</a:t>
            </a:r>
            <a:r>
              <a:rPr lang="en-US" altLang="zh-CN" sz="2800" dirty="0"/>
              <a:t>,</a:t>
            </a:r>
            <a:r>
              <a:rPr lang="zh-CN" altLang="zh-CN" sz="2800" dirty="0"/>
              <a:t>邮件以</a:t>
            </a:r>
            <a:r>
              <a:rPr lang="zh-CN" altLang="zh-CN" sz="2800" dirty="0" smtClean="0"/>
              <a:t>“</a:t>
            </a:r>
            <a:r>
              <a:rPr lang="zh-CN" altLang="en-US" sz="2800" dirty="0"/>
              <a:t>校</a:t>
            </a:r>
            <a:r>
              <a:rPr lang="zh-CN" altLang="en-US" sz="2800" dirty="0" smtClean="0"/>
              <a:t>级方案</a:t>
            </a:r>
            <a:r>
              <a:rPr lang="en-US" altLang="zh-CN" sz="2800" dirty="0" smtClean="0"/>
              <a:t>+</a:t>
            </a:r>
            <a:r>
              <a:rPr lang="zh-CN" altLang="zh-CN" sz="2800" dirty="0"/>
              <a:t>学校全称”</a:t>
            </a:r>
            <a:r>
              <a:rPr lang="zh-CN" altLang="zh-CN" sz="2800" dirty="0" smtClean="0"/>
              <a:t>命名</a:t>
            </a:r>
            <a:r>
              <a:rPr lang="zh-CN" altLang="en-US" sz="2800" dirty="0" smtClean="0"/>
              <a:t>）</a:t>
            </a:r>
            <a:endParaRPr lang="zh-CN" altLang="zh-CN" sz="2800" dirty="0"/>
          </a:p>
          <a:p>
            <a:pPr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10</a:t>
            </a:r>
            <a:r>
              <a:rPr lang="zh-CN" altLang="zh-CN" sz="3200" b="1" dirty="0">
                <a:solidFill>
                  <a:srgbClr val="FF0000"/>
                </a:solidFill>
              </a:rPr>
              <a:t>月</a:t>
            </a:r>
            <a:r>
              <a:rPr lang="en-US" altLang="zh-CN" sz="3200" b="1" dirty="0">
                <a:solidFill>
                  <a:srgbClr val="FF0000"/>
                </a:solidFill>
              </a:rPr>
              <a:t>31</a:t>
            </a:r>
            <a:r>
              <a:rPr lang="zh-CN" altLang="zh-CN" sz="3200" b="1" dirty="0">
                <a:solidFill>
                  <a:srgbClr val="FF0000"/>
                </a:solidFill>
              </a:rPr>
              <a:t>日前，</a:t>
            </a:r>
            <a:r>
              <a:rPr lang="zh-CN" altLang="zh-CN" sz="3200" dirty="0">
                <a:solidFill>
                  <a:srgbClr val="FF0000"/>
                </a:solidFill>
              </a:rPr>
              <a:t>各校上交校级展评</a:t>
            </a:r>
            <a:r>
              <a:rPr lang="zh-CN" altLang="zh-CN" sz="3200" dirty="0" smtClean="0">
                <a:solidFill>
                  <a:srgbClr val="FF0000"/>
                </a:solidFill>
              </a:rPr>
              <a:t>总结</a:t>
            </a:r>
            <a:r>
              <a:rPr lang="en-US" altLang="zh-CN" sz="3200" dirty="0" smtClean="0">
                <a:solidFill>
                  <a:srgbClr val="FF0000"/>
                </a:solidFill>
              </a:rPr>
              <a:t>+</a:t>
            </a:r>
            <a:r>
              <a:rPr lang="zh-CN" altLang="en-US" sz="3200" dirty="0">
                <a:solidFill>
                  <a:srgbClr val="FF0000"/>
                </a:solidFill>
              </a:rPr>
              <a:t>现场</a:t>
            </a:r>
            <a:r>
              <a:rPr lang="zh-CN" altLang="en-US" sz="3200" dirty="0" smtClean="0">
                <a:solidFill>
                  <a:srgbClr val="FF0000"/>
                </a:solidFill>
              </a:rPr>
              <a:t>课光盘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ts val="42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）总结模</a:t>
            </a:r>
            <a:r>
              <a:rPr lang="zh-CN" altLang="en-US" sz="2800" dirty="0"/>
              <a:t>版</a:t>
            </a:r>
            <a:r>
              <a:rPr lang="zh-CN" altLang="zh-CN" sz="2800" dirty="0" smtClean="0"/>
              <a:t>见附件</a:t>
            </a:r>
            <a:r>
              <a:rPr lang="en-US" altLang="zh-CN" sz="2800" dirty="0"/>
              <a:t>3</a:t>
            </a:r>
            <a:r>
              <a:rPr lang="zh-CN" altLang="zh-CN" sz="2800" dirty="0" smtClean="0"/>
              <a:t>《“通优课”校级展评工作总结》，以</a:t>
            </a:r>
            <a:r>
              <a:rPr lang="zh-CN" altLang="zh-CN" sz="2800" dirty="0"/>
              <a:t>“校级展评总结</a:t>
            </a:r>
            <a:r>
              <a:rPr lang="en-US" altLang="zh-CN" sz="2800" dirty="0"/>
              <a:t>+</a:t>
            </a:r>
            <a:r>
              <a:rPr lang="zh-CN" altLang="zh-CN" sz="2800" dirty="0"/>
              <a:t>学校全称”命名，</a:t>
            </a:r>
            <a:r>
              <a:rPr lang="zh-CN" altLang="zh-CN" sz="2800" dirty="0">
                <a:hlinkClick r:id="rId9"/>
              </a:rPr>
              <a:t>发送邮箱</a:t>
            </a:r>
            <a:r>
              <a:rPr lang="en-US" altLang="zh-CN" sz="2800" dirty="0" smtClean="0">
                <a:hlinkClick r:id="rId9"/>
              </a:rPr>
              <a:t>fazer400@sina.com</a:t>
            </a:r>
            <a:endParaRPr lang="en-US" altLang="zh-CN" sz="2800" dirty="0" smtClean="0"/>
          </a:p>
          <a:p>
            <a:pPr>
              <a:lnSpc>
                <a:spcPts val="42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）光盘</a:t>
            </a:r>
            <a:r>
              <a:rPr lang="zh-CN" altLang="zh-CN" sz="2800" dirty="0" smtClean="0"/>
              <a:t>一</a:t>
            </a:r>
            <a:r>
              <a:rPr lang="zh-CN" altLang="zh-CN" sz="2800" dirty="0"/>
              <a:t>张</a:t>
            </a:r>
            <a:r>
              <a:rPr lang="zh-CN" altLang="zh-CN" sz="2800" dirty="0" smtClean="0"/>
              <a:t>（教师</a:t>
            </a:r>
            <a:r>
              <a:rPr lang="zh-CN" altLang="zh-CN" sz="2800" dirty="0"/>
              <a:t>数量</a:t>
            </a:r>
            <a:r>
              <a:rPr lang="zh-CN" altLang="zh-CN" sz="2800" dirty="0" smtClean="0"/>
              <a:t>较多学科灵活</a:t>
            </a:r>
            <a:r>
              <a:rPr lang="zh-CN" altLang="zh-CN" sz="2800" dirty="0"/>
              <a:t>设置赛制</a:t>
            </a:r>
            <a:r>
              <a:rPr lang="zh-CN" altLang="zh-CN" sz="2800" dirty="0" smtClean="0"/>
              <a:t>，减少</a:t>
            </a:r>
            <a:r>
              <a:rPr lang="zh-CN" altLang="zh-CN" sz="2800" dirty="0"/>
              <a:t>录像工作量）。</a:t>
            </a:r>
            <a:r>
              <a:rPr lang="zh-CN" altLang="zh-CN" sz="2800" i="1" u="sng" dirty="0"/>
              <a:t>现场课光盘学校暂存</a:t>
            </a:r>
            <a:r>
              <a:rPr lang="zh-CN" altLang="zh-CN" sz="2800" i="1" u="sng" dirty="0" smtClean="0"/>
              <a:t>，片</a:t>
            </a:r>
            <a:r>
              <a:rPr lang="zh-CN" altLang="zh-CN" sz="2800" i="1" u="sng" dirty="0"/>
              <a:t>级展评工作会后</a:t>
            </a:r>
            <a:r>
              <a:rPr lang="zh-CN" altLang="zh-CN" sz="2800" i="1" u="sng" dirty="0" smtClean="0"/>
              <a:t>交片召集人</a:t>
            </a:r>
            <a:endParaRPr lang="en-US" altLang="zh-CN" sz="2800" i="1" u="sng" noProof="0" dirty="0" smtClean="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67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304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11860" y="260774"/>
            <a:ext cx="665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zh-CN" altLang="en-US" sz="3200" dirty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联系方式</a:t>
            </a:r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58496" y="180847"/>
            <a:ext cx="768096" cy="768096"/>
            <a:chOff x="0" y="0"/>
            <a:chExt cx="576072" cy="576072"/>
          </a:xfrm>
        </p:grpSpPr>
        <p:sp>
          <p:nvSpPr>
            <p:cNvPr id="136" name="path"/>
            <p:cNvSpPr/>
            <p:nvPr>
              <p:custDataLst>
                <p:tags r:id="rId5"/>
              </p:custDataLst>
            </p:nvPr>
          </p:nvSpPr>
          <p:spPr>
            <a:xfrm>
              <a:off x="252984" y="251460"/>
              <a:ext cx="323088" cy="324611"/>
            </a:xfrm>
            <a:custGeom>
              <a:avLst/>
              <a:gdLst/>
              <a:ahLst/>
              <a:cxnLst/>
              <a:rect l="0" t="0" r="0" b="0"/>
              <a:pathLst>
                <a:path w="508" h="511">
                  <a:moveTo>
                    <a:pt x="0" y="511"/>
                  </a:moveTo>
                  <a:lnTo>
                    <a:pt x="508" y="511"/>
                  </a:lnTo>
                  <a:lnTo>
                    <a:pt x="508" y="0"/>
                  </a:lnTo>
                  <a:lnTo>
                    <a:pt x="0" y="0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rgbClr val="0053A3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 defTabSz="1219170">
                <a:defRPr/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7" name="path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252984" cy="251460"/>
            </a:xfrm>
            <a:custGeom>
              <a:avLst/>
              <a:gdLst/>
              <a:ahLst/>
              <a:cxnLst/>
              <a:rect l="0" t="0" r="0" b="0"/>
              <a:pathLst>
                <a:path w="398" h="396">
                  <a:moveTo>
                    <a:pt x="0" y="396"/>
                  </a:moveTo>
                  <a:lnTo>
                    <a:pt x="398" y="396"/>
                  </a:lnTo>
                  <a:lnTo>
                    <a:pt x="398" y="0"/>
                  </a:lnTo>
                  <a:lnTo>
                    <a:pt x="0" y="0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003E7A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 defTabSz="1219170">
                <a:defRPr/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35" name="path"/>
          <p:cNvSpPr/>
          <p:nvPr>
            <p:custDataLst>
              <p:tags r:id="rId3"/>
            </p:custDataLst>
          </p:nvPr>
        </p:nvSpPr>
        <p:spPr>
          <a:xfrm>
            <a:off x="1297094" y="951653"/>
            <a:ext cx="10552853" cy="101600"/>
          </a:xfrm>
          <a:custGeom>
            <a:avLst/>
            <a:gdLst/>
            <a:ahLst/>
            <a:cxnLst/>
            <a:rect l="0" t="0" r="0" b="0"/>
            <a:pathLst>
              <a:path w="17345" h="120">
                <a:moveTo>
                  <a:pt x="17345" y="60"/>
                </a:moveTo>
                <a:lnTo>
                  <a:pt x="0" y="60"/>
                </a:lnTo>
              </a:path>
            </a:pathLst>
          </a:custGeom>
          <a:noFill/>
          <a:ln w="76200" cap="flat">
            <a:solidFill>
              <a:srgbClr val="0053A3">
                <a:alpha val="100000"/>
              </a:srgbClr>
            </a:solidFill>
            <a:prstDash val="solid"/>
            <a:miter lim="1000000"/>
          </a:ln>
        </p:spPr>
        <p:txBody>
          <a:bodyPr rtlCol="0"/>
          <a:lstStyle/>
          <a:p>
            <a:pPr algn="ctr" defTabSz="1219170">
              <a:defRPr/>
            </a:pPr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7" name="Freeform 29"/>
          <p:cNvSpPr/>
          <p:nvPr>
            <p:custDataLst>
              <p:tags r:id="rId4"/>
            </p:custDataLst>
          </p:nvPr>
        </p:nvSpPr>
        <p:spPr bwMode="auto">
          <a:xfrm>
            <a:off x="2487363" y="1160529"/>
            <a:ext cx="598149" cy="5620047"/>
          </a:xfrm>
          <a:custGeom>
            <a:avLst/>
            <a:gdLst>
              <a:gd name="T0" fmla="*/ 0 w 673"/>
              <a:gd name="T1" fmla="*/ 99 h 5847"/>
              <a:gd name="T2" fmla="*/ 336 w 673"/>
              <a:gd name="T3" fmla="*/ 0 h 5847"/>
              <a:gd name="T4" fmla="*/ 673 w 673"/>
              <a:gd name="T5" fmla="*/ 99 h 5847"/>
              <a:gd name="T6" fmla="*/ 673 w 673"/>
              <a:gd name="T7" fmla="*/ 5847 h 5847"/>
              <a:gd name="T8" fmla="*/ 0 w 673"/>
              <a:gd name="T9" fmla="*/ 5847 h 5847"/>
              <a:gd name="T10" fmla="*/ 0 w 673"/>
              <a:gd name="T11" fmla="*/ 99 h 5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3" h="5847">
                <a:moveTo>
                  <a:pt x="0" y="99"/>
                </a:moveTo>
                <a:lnTo>
                  <a:pt x="336" y="0"/>
                </a:lnTo>
                <a:lnTo>
                  <a:pt x="673" y="99"/>
                </a:lnTo>
                <a:lnTo>
                  <a:pt x="673" y="5847"/>
                </a:lnTo>
                <a:lnTo>
                  <a:pt x="0" y="5847"/>
                </a:lnTo>
                <a:lnTo>
                  <a:pt x="0" y="99"/>
                </a:lnTo>
                <a:close/>
              </a:path>
            </a:pathLst>
          </a:custGeom>
          <a:solidFill>
            <a:sysClr val="window" lastClr="CCE8CF">
              <a:lumMod val="9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219170">
              <a:lnSpc>
                <a:spcPct val="120000"/>
              </a:lnSpc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1" y="1319872"/>
            <a:ext cx="12188349" cy="3416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6086" algn="just" defTabSz="1219170">
              <a:lnSpc>
                <a:spcPct val="150000"/>
              </a:lnSpc>
              <a:tabLst>
                <a:tab pos="7320097" algn="r"/>
              </a:tabLst>
            </a:pPr>
            <a:r>
              <a:rPr lang="zh-CN" altLang="en-US" sz="3733" b="1" kern="0" dirty="0">
                <a:solidFill>
                  <a:prstClr val="black"/>
                </a:solidFill>
                <a:latin typeface="仿宋" panose="02010609060101010101" pitchFamily="49" charset="-122"/>
                <a:ea typeface="宋体" panose="02010600030101010101" pitchFamily="2" charset="-122"/>
                <a:cs typeface="仿宋_GB2312"/>
              </a:rPr>
              <a:t>姓名：刘秀东   </a:t>
            </a:r>
            <a:endParaRPr lang="en-US" altLang="zh-CN" sz="3733" b="1" kern="0" dirty="0">
              <a:solidFill>
                <a:prstClr val="black"/>
              </a:solidFill>
              <a:latin typeface="仿宋" panose="02010609060101010101" pitchFamily="49" charset="-122"/>
              <a:ea typeface="宋体" panose="02010600030101010101" pitchFamily="2" charset="-122"/>
              <a:cs typeface="仿宋_GB2312"/>
            </a:endParaRPr>
          </a:p>
          <a:p>
            <a:pPr indent="546086" algn="just" defTabSz="1219170">
              <a:lnSpc>
                <a:spcPct val="150000"/>
              </a:lnSpc>
              <a:tabLst>
                <a:tab pos="7320097" algn="r"/>
              </a:tabLst>
            </a:pPr>
            <a:r>
              <a:rPr lang="zh-CN" altLang="en-US" sz="3733" b="1" kern="0" dirty="0">
                <a:solidFill>
                  <a:prstClr val="black"/>
                </a:solidFill>
                <a:latin typeface="仿宋" panose="02010609060101010101" pitchFamily="49" charset="-122"/>
                <a:ea typeface="宋体" panose="02010600030101010101" pitchFamily="2" charset="-122"/>
                <a:cs typeface="仿宋_GB2312"/>
              </a:rPr>
              <a:t>电话：</a:t>
            </a:r>
            <a:r>
              <a:rPr lang="en-US" altLang="zh-CN" sz="3733" b="1" kern="0" dirty="0">
                <a:solidFill>
                  <a:prstClr val="black"/>
                </a:solidFill>
                <a:latin typeface="仿宋" panose="02010609060101010101" pitchFamily="49" charset="-122"/>
                <a:ea typeface="宋体" panose="02010600030101010101" pitchFamily="2" charset="-122"/>
                <a:cs typeface="仿宋_GB2312"/>
              </a:rPr>
              <a:t>52113022 13693146083</a:t>
            </a:r>
            <a:r>
              <a:rPr lang="zh-CN" altLang="en-US" sz="3733" b="1" kern="0" dirty="0">
                <a:solidFill>
                  <a:prstClr val="black"/>
                </a:solidFill>
                <a:latin typeface="仿宋" panose="02010609060101010101" pitchFamily="49" charset="-122"/>
                <a:ea typeface="宋体" panose="02010600030101010101" pitchFamily="2" charset="-122"/>
                <a:cs typeface="仿宋_GB2312"/>
              </a:rPr>
              <a:t>（微信同）</a:t>
            </a:r>
            <a:endParaRPr lang="en-US" altLang="zh-CN" sz="3733" b="1" kern="0" dirty="0">
              <a:solidFill>
                <a:prstClr val="black"/>
              </a:solidFill>
              <a:latin typeface="仿宋" panose="02010609060101010101" pitchFamily="49" charset="-122"/>
              <a:ea typeface="宋体" panose="02010600030101010101" pitchFamily="2" charset="-122"/>
              <a:cs typeface="仿宋_GB2312"/>
            </a:endParaRPr>
          </a:p>
          <a:p>
            <a:pPr indent="546086" algn="just" defTabSz="1219170">
              <a:lnSpc>
                <a:spcPct val="150000"/>
              </a:lnSpc>
              <a:tabLst>
                <a:tab pos="7320097" algn="r"/>
              </a:tabLst>
            </a:pPr>
            <a:endParaRPr lang="en-US" altLang="zh-CN" sz="3733" b="1" kern="0" dirty="0">
              <a:solidFill>
                <a:srgbClr val="FF0000"/>
              </a:solidFill>
              <a:latin typeface="仿宋" panose="02010609060101010101" pitchFamily="49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546086" algn="just" defTabSz="1219170">
              <a:lnSpc>
                <a:spcPct val="150000"/>
              </a:lnSpc>
              <a:tabLst>
                <a:tab pos="7320097" algn="r"/>
              </a:tabLst>
            </a:pPr>
            <a:r>
              <a:rPr lang="zh-CN" altLang="en-US" sz="3200" b="1" kern="0" dirty="0">
                <a:solidFill>
                  <a:srgbClr val="FF0000"/>
                </a:solidFill>
                <a:latin typeface="仿宋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各校负责人加本人微信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仿宋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，邀您</a:t>
            </a:r>
            <a:r>
              <a:rPr lang="zh-CN" altLang="en-US" sz="3200" b="1" kern="0" dirty="0">
                <a:solidFill>
                  <a:srgbClr val="FF0000"/>
                </a:solidFill>
                <a:latin typeface="仿宋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入第三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仿宋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届“通优课”工作</a:t>
            </a:r>
            <a:r>
              <a:rPr lang="zh-CN" altLang="en-US" sz="3200" b="1" kern="0" dirty="0">
                <a:solidFill>
                  <a:srgbClr val="FF0000"/>
                </a:solidFill>
                <a:latin typeface="仿宋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群</a:t>
            </a:r>
            <a:endParaRPr lang="zh-CN" altLang="zh-CN" sz="32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25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459497"/>
              </p:ext>
            </p:extLst>
          </p:nvPr>
        </p:nvGraphicFramePr>
        <p:xfrm>
          <a:off x="895928" y="1745762"/>
          <a:ext cx="10455564" cy="44565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8436">
                  <a:extLst>
                    <a:ext uri="{9D8B030D-6E8A-4147-A177-3AD203B41FA5}">
                      <a16:colId xmlns:a16="http://schemas.microsoft.com/office/drawing/2014/main" val="546902292"/>
                    </a:ext>
                  </a:extLst>
                </a:gridCol>
                <a:gridCol w="7363040">
                  <a:extLst>
                    <a:ext uri="{9D8B030D-6E8A-4147-A177-3AD203B41FA5}">
                      <a16:colId xmlns:a16="http://schemas.microsoft.com/office/drawing/2014/main" val="177090173"/>
                    </a:ext>
                  </a:extLst>
                </a:gridCol>
                <a:gridCol w="1334088">
                  <a:extLst>
                    <a:ext uri="{9D8B030D-6E8A-4147-A177-3AD203B41FA5}">
                      <a16:colId xmlns:a16="http://schemas.microsoft.com/office/drawing/2014/main" val="1753332079"/>
                    </a:ext>
                  </a:extLst>
                </a:gridCol>
              </a:tblGrid>
              <a:tr h="5210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时间</a:t>
                      </a:r>
                      <a:endParaRPr lang="zh-CN" sz="20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活动内容</a:t>
                      </a:r>
                      <a:endParaRPr lang="zh-CN" sz="2000" kern="10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发言人</a:t>
                      </a:r>
                      <a:endParaRPr lang="zh-CN" sz="20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7509869"/>
                  </a:ext>
                </a:extLst>
              </a:tr>
              <a:tr h="533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14:00-14:05</a:t>
                      </a:r>
                      <a:endParaRPr lang="zh-CN" sz="2000" kern="10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会议简介、介绍领导</a:t>
                      </a:r>
                      <a:endParaRPr lang="zh-CN" sz="2400" kern="10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李</a:t>
                      </a:r>
                      <a:r>
                        <a:rPr lang="en-US" sz="20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  </a:t>
                      </a:r>
                      <a:r>
                        <a:rPr lang="zh-CN" sz="20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凯</a:t>
                      </a:r>
                      <a:endParaRPr lang="zh-CN" sz="20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0928830"/>
                  </a:ext>
                </a:extLst>
              </a:tr>
              <a:tr h="7183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14:05-14:15</a:t>
                      </a:r>
                      <a:endParaRPr lang="zh-CN" sz="2000" kern="10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第三届“通优课”课堂教学展评方案介绍</a:t>
                      </a:r>
                      <a:endParaRPr lang="zh-CN" sz="2400" kern="10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刘秀东</a:t>
                      </a:r>
                      <a:endParaRPr lang="zh-CN" sz="20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9300016"/>
                  </a:ext>
                </a:extLst>
              </a:tr>
              <a:tr h="1432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kern="100" dirty="0" smtClean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2000" kern="100" dirty="0" smtClean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2000" kern="100" dirty="0" smtClean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14:15-14:35</a:t>
                      </a:r>
                      <a:endParaRPr lang="zh-CN" sz="20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第三届“通优课”各学科展评要点解读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     1</a:t>
                      </a:r>
                      <a:r>
                        <a:rPr lang="en-US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.</a:t>
                      </a:r>
                      <a:r>
                        <a:rPr lang="zh-CN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小学</a:t>
                      </a:r>
                      <a:r>
                        <a:rPr lang="zh-CN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段</a:t>
                      </a:r>
                      <a:r>
                        <a:rPr lang="zh-CN" altLang="en-US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；</a:t>
                      </a:r>
                      <a:r>
                        <a:rPr lang="en-US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</a:t>
                      </a:r>
                      <a:r>
                        <a:rPr lang="en-US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.</a:t>
                      </a:r>
                      <a:r>
                        <a:rPr lang="zh-CN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初中</a:t>
                      </a:r>
                      <a:r>
                        <a:rPr lang="zh-CN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段</a:t>
                      </a:r>
                      <a:r>
                        <a:rPr lang="zh-CN" altLang="en-US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；</a:t>
                      </a:r>
                      <a:r>
                        <a:rPr lang="en-US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3</a:t>
                      </a:r>
                      <a:r>
                        <a:rPr lang="en-US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.</a:t>
                      </a:r>
                      <a:r>
                        <a:rPr lang="zh-CN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高</a:t>
                      </a:r>
                      <a:r>
                        <a:rPr lang="zh-CN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中段</a:t>
                      </a:r>
                      <a:r>
                        <a:rPr lang="zh-CN" altLang="en-US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；</a:t>
                      </a:r>
                      <a:r>
                        <a:rPr lang="en-US" sz="24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4</a:t>
                      </a:r>
                      <a:r>
                        <a:rPr lang="en-US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.</a:t>
                      </a:r>
                      <a:r>
                        <a:rPr lang="zh-CN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艺术学科</a:t>
                      </a:r>
                      <a:endParaRPr lang="zh-CN" sz="24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800" kern="100" dirty="0" smtClean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+mn-cs"/>
                        </a:rPr>
                        <a:t>相关责任研修员</a:t>
                      </a:r>
                      <a:endParaRPr lang="zh-CN" sz="18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1456160"/>
                  </a:ext>
                </a:extLst>
              </a:tr>
              <a:tr h="533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14:35-14:50</a:t>
                      </a:r>
                      <a:endParaRPr lang="zh-CN" sz="2000" kern="10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通优课“六有”评价标准培训</a:t>
                      </a:r>
                      <a:endParaRPr lang="zh-CN" sz="2400" kern="10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任智茹</a:t>
                      </a:r>
                      <a:endParaRPr lang="zh-CN" sz="20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2727755"/>
                  </a:ext>
                </a:extLst>
              </a:tr>
              <a:tr h="7183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14:50-15:00</a:t>
                      </a:r>
                      <a:endParaRPr lang="zh-CN" sz="20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领导讲话</a:t>
                      </a:r>
                      <a:endParaRPr lang="zh-CN" sz="2400" kern="100" dirty="0"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396416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119418" y="775855"/>
            <a:ext cx="4082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会 议 安 排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58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" y="348995"/>
            <a:ext cx="2421636" cy="1987296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489692" y="3933445"/>
            <a:ext cx="1702307" cy="18089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alphaModFix amt="20000"/>
          </a:blip>
          <a:stretch>
            <a:fillRect/>
          </a:stretch>
        </p:blipFill>
        <p:spPr>
          <a:xfrm>
            <a:off x="4701540" y="6118013"/>
            <a:ext cx="2854960" cy="4250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21637" y="2434976"/>
            <a:ext cx="79773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70C0"/>
                </a:solidFill>
                <a:latin typeface="方正小标宋简体" panose="02000000000000000000" pitchFamily="2" charset="-122"/>
                <a:ea typeface="方正小标宋简体" panose="02000000000000000000" pitchFamily="2" charset="-122"/>
              </a:rPr>
              <a:t>                   第二部分  </a:t>
            </a:r>
            <a:endParaRPr lang="en-US" altLang="zh-CN" sz="4400" dirty="0" smtClean="0">
              <a:solidFill>
                <a:srgbClr val="0070C0"/>
              </a:solidFill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  <a:p>
            <a:endParaRPr lang="en-US" altLang="zh-CN" sz="4400" dirty="0" smtClean="0">
              <a:solidFill>
                <a:srgbClr val="0070C0"/>
              </a:solidFill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  <a:p>
            <a:r>
              <a:rPr lang="zh-CN" altLang="en-US" sz="4400" dirty="0" smtClean="0">
                <a:solidFill>
                  <a:srgbClr val="0070C0"/>
                </a:solidFill>
                <a:latin typeface="方正小标宋简体" panose="02000000000000000000" pitchFamily="2" charset="-122"/>
                <a:ea typeface="方正小标宋简体" panose="02000000000000000000" pitchFamily="2" charset="-122"/>
              </a:rPr>
              <a:t>          各学科展评工作计划 </a:t>
            </a:r>
            <a:endParaRPr lang="zh-CN" altLang="en-US" sz="4400" dirty="0">
              <a:solidFill>
                <a:srgbClr val="0070C0"/>
              </a:solidFill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735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11D22E9-65F9-484D-97C1-F0CED5B3FFA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0468" y="2196972"/>
          <a:ext cx="11605098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3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9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4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692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173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科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级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展评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主要教研活动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方式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3036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小学英语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/>
                        <a:t>校</a:t>
                      </a:r>
                      <a:endParaRPr lang="en-US" altLang="zh-CN" sz="1600" kern="1200" dirty="0"/>
                    </a:p>
                    <a:p>
                      <a:pPr marL="0" algn="ctr" defTabSz="914400" rtl="0" eaLnBrk="1" latinLnBrk="0" hangingPunct="1"/>
                      <a:r>
                        <a:rPr lang="zh-CN" altLang="en-US" sz="1600" kern="1200" dirty="0"/>
                        <a:t>级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京版各年级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上册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1-3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单元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（其它版本按进度））</a:t>
                      </a:r>
                      <a:endParaRPr lang="zh-CN" altLang="en-US"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第一学期</a:t>
                      </a:r>
                      <a:r>
                        <a:rPr lang="en-US" altLang="zh-CN" sz="1600" dirty="0"/>
                        <a:t>9</a:t>
                      </a:r>
                      <a:r>
                        <a:rPr lang="zh-CN" altLang="en-US" sz="1600" dirty="0"/>
                        <a:t>月至</a:t>
                      </a:r>
                      <a:r>
                        <a:rPr lang="en-US" altLang="zh-CN" sz="1600" dirty="0"/>
                        <a:t>10</a:t>
                      </a:r>
                      <a:r>
                        <a:rPr lang="zh-CN" altLang="en-US" sz="1600" dirty="0"/>
                        <a:t>月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1.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方向引领：召开学科组长会：开展专题讲座，解读关键问题及“六有”标准，明确教研方向。</a:t>
                      </a:r>
                      <a:endParaRPr lang="en-US" altLang="zh-CN" sz="16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</a:t>
                      </a:r>
                      <a:r>
                        <a:rPr lang="zh-CN" altLang="zh-CN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校本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研磨</a:t>
                      </a:r>
                      <a:r>
                        <a:rPr lang="zh-CN" altLang="zh-CN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：学科组长组织二级培训，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基于</a:t>
                      </a:r>
                      <a:r>
                        <a:rPr lang="zh-CN" altLang="zh-CN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关键问题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和“六有”标准开展“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讲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改</a:t>
                      </a:r>
                      <a:r>
                        <a:rPr lang="en-US" altLang="zh-CN" sz="1600" b="0" i="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r>
                        <a:rPr lang="zh-CN" altLang="en-US" sz="1600" b="0" i="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录制”流程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。</a:t>
                      </a:r>
                      <a:r>
                        <a:rPr lang="zh-CN" altLang="en-US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“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组长</a:t>
                      </a:r>
                      <a:r>
                        <a:rPr lang="zh-CN" altLang="en-US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专题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讲座</a:t>
                      </a:r>
                      <a:r>
                        <a:rPr lang="en-US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教师提交</a:t>
                      </a:r>
                      <a:r>
                        <a:rPr lang="zh-CN" altLang="en-US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初版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教学设计</a:t>
                      </a:r>
                      <a:r>
                        <a:rPr lang="en-US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教研组长</a:t>
                      </a:r>
                      <a:r>
                        <a:rPr lang="zh-CN" altLang="en-US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和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骨干教师两轮指导修改</a:t>
                      </a:r>
                      <a:r>
                        <a:rPr lang="zh-CN" altLang="en-US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教师设计</a:t>
                      </a:r>
                      <a:r>
                        <a:rPr lang="en-US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分年级研讨</a:t>
                      </a:r>
                      <a:r>
                        <a:rPr lang="zh-CN" altLang="en-US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优化终版设计</a:t>
                      </a:r>
                      <a:r>
                        <a:rPr lang="en-US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教师录制课例</a:t>
                      </a:r>
                      <a:r>
                        <a:rPr lang="en-US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→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推选优质课例参与片区评优</a:t>
                      </a:r>
                      <a:r>
                        <a:rPr lang="en-US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”</a:t>
                      </a:r>
                      <a:r>
                        <a:rPr lang="zh-CN" altLang="zh-CN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167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片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京版各年级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上册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5-7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单元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（其它版本按进度）</a:t>
                      </a:r>
                      <a:endParaRPr lang="zh-CN" altLang="en-US"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第一学期</a:t>
                      </a:r>
                      <a:r>
                        <a:rPr lang="en-US" altLang="zh-CN" sz="1600" dirty="0"/>
                        <a:t>10</a:t>
                      </a:r>
                      <a:r>
                        <a:rPr lang="zh-CN" altLang="en-US" sz="1600" dirty="0"/>
                        <a:t>月中旬至</a:t>
                      </a:r>
                      <a:r>
                        <a:rPr lang="en-US" altLang="zh-CN" sz="1600" dirty="0"/>
                        <a:t>12</a:t>
                      </a:r>
                      <a:r>
                        <a:rPr lang="zh-CN" altLang="en-US" sz="1600" dirty="0"/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片区改课：研修员、兼职研修员和市骨牵头分片改课。推进“备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诊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磨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展”四步。 </a:t>
                      </a:r>
                      <a:r>
                        <a:rPr lang="zh-CN" altLang="en-US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片区初备：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各片区教师提交教学设计；</a:t>
                      </a:r>
                      <a:r>
                        <a:rPr lang="zh-CN" altLang="en-US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问题诊断：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团队结合课例提炼核心问题，研修员和骨干教师开展专题讲座，明确改进方向；</a:t>
                      </a:r>
                      <a:r>
                        <a:rPr lang="zh-CN" altLang="en-US" sz="1600" b="0" kern="12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研磨优化：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围绕问题解决，完成</a:t>
                      </a: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轮教学设计修改和</a:t>
                      </a: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轮课例点评改课。</a:t>
                      </a:r>
                      <a:endParaRPr lang="en-US" altLang="zh-CN" sz="16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片区推优：组织片区评委开展优质课评优。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303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区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京版各年级下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册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1-3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和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5-7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单元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（其它版本按进度）</a:t>
                      </a:r>
                      <a:endParaRPr lang="zh-CN" altLang="en-US"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/>
                        <a:t>第二学期</a:t>
                      </a:r>
                      <a:r>
                        <a:rPr lang="en-US" altLang="zh-CN" sz="1600" kern="1200" dirty="0"/>
                        <a:t>3</a:t>
                      </a:r>
                      <a:r>
                        <a:rPr lang="zh-CN" altLang="en-US" sz="1600" kern="1200" dirty="0"/>
                        <a:t>月至</a:t>
                      </a:r>
                      <a:r>
                        <a:rPr lang="en-US" altLang="zh-CN" sz="1600" kern="1200" dirty="0"/>
                        <a:t>6</a:t>
                      </a:r>
                      <a:r>
                        <a:rPr lang="zh-CN" altLang="en-US" sz="1600" kern="1200" dirty="0"/>
                        <a:t>月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en-US" altLang="zh-CN" sz="1600" b="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</a:t>
                      </a:r>
                      <a:r>
                        <a:rPr lang="zh-CN" altLang="en-US" sz="1600" b="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研修员指导</a:t>
                      </a:r>
                      <a:r>
                        <a:rPr lang="en-US" altLang="zh-CN" sz="1600" b="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zh-CN" altLang="en-US" sz="1600" b="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位片区选手，完成三轮递进改课”：第一轮修改教学设计和课件；第二轮修改课例；指导选出</a:t>
                      </a:r>
                      <a:r>
                        <a:rPr lang="en-US" altLang="zh-CN" sz="1600" b="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600" b="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位教师开展第三轮改课。</a:t>
                      </a:r>
                      <a:endParaRPr lang="en-US" altLang="zh-CN" sz="1600" b="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en-US" altLang="zh-CN" sz="1600" b="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2.2</a:t>
                      </a:r>
                      <a:r>
                        <a:rPr lang="zh-CN" altLang="en-US" sz="1600" b="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位教师做区级展示</a:t>
                      </a:r>
                      <a:endParaRPr lang="zh-CN" altLang="en-US" sz="1600" b="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92">
            <a:extLst>
              <a:ext uri="{FF2B5EF4-FFF2-40B4-BE49-F238E27FC236}">
                <a16:creationId xmlns:a16="http://schemas.microsoft.com/office/drawing/2014/main" id="{D3E06FAD-30E0-48B1-A6B2-EB758BC63D7E}"/>
              </a:ext>
            </a:extLst>
          </p:cNvPr>
          <p:cNvSpPr txBox="1"/>
          <p:nvPr/>
        </p:nvSpPr>
        <p:spPr>
          <a:xfrm>
            <a:off x="357500" y="1045695"/>
            <a:ext cx="11588066" cy="11512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基于学生核心素养培养，紧扣单元主题意义探究，从学生真实生活实际与问题解决需求切入，设计多样化、可视化且便于操作的学习成果表现形式，并为学生搭建“认知铺垫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实践应用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创新拓展”层层递进的进阶活动链，借助小学英语单元教学中表现性任务的有效实施，促素养落地。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046641-3F3D-4D41-A14F-421B7C3994E4}"/>
              </a:ext>
            </a:extLst>
          </p:cNvPr>
          <p:cNvSpPr txBox="1"/>
          <p:nvPr/>
        </p:nvSpPr>
        <p:spPr>
          <a:xfrm>
            <a:off x="4495791" y="62144"/>
            <a:ext cx="1958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小学英语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86961" y="524299"/>
            <a:ext cx="5876591" cy="653668"/>
            <a:chOff x="1892509" y="1840682"/>
            <a:chExt cx="8259948" cy="961646"/>
          </a:xfrm>
        </p:grpSpPr>
        <p:sp>
          <p:nvSpPr>
            <p:cNvPr id="6" name="圆角矩形 5"/>
            <p:cNvSpPr/>
            <p:nvPr>
              <p:custDataLst>
                <p:tags r:id="rId1"/>
              </p:custDataLst>
            </p:nvPr>
          </p:nvSpPr>
          <p:spPr>
            <a:xfrm>
              <a:off x="2452041" y="1982882"/>
              <a:ext cx="7700416" cy="649888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85000" lnSpcReduction="2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1892509" y="1840682"/>
              <a:ext cx="961646" cy="961646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lnSpcReduction="1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1975310" y="1923483"/>
              <a:ext cx="796045" cy="79604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40000" lnSpcReduction="2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3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4"/>
              </p:custDataLst>
            </p:nvPr>
          </p:nvSpPr>
          <p:spPr>
            <a:xfrm>
              <a:off x="2917907" y="2096198"/>
              <a:ext cx="7234550" cy="45061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小学英语单元教学中表现性任务的应用</a:t>
              </a:r>
              <a:endPara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C16E3D8-6057-1D42-BAB6-F0492A8FC9D1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FDD952A-AF9F-4341-BD2B-AC7E92AD098E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" name="KSO_Shape">
              <a:extLst>
                <a:ext uri="{FF2B5EF4-FFF2-40B4-BE49-F238E27FC236}">
                  <a16:creationId xmlns:a16="http://schemas.microsoft.com/office/drawing/2014/main" id="{E4D669EB-87A5-7745-B486-B296C513D215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25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11D22E9-65F9-484D-97C1-F0CED5B3FFA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6287" y="3360241"/>
          <a:ext cx="11101790" cy="3324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9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09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6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96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448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科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级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关键问题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主题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展评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主要教研活动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方式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0053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初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中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 smtClean="0"/>
                        <a:t>英语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/>
                        <a:t>校</a:t>
                      </a:r>
                      <a:endParaRPr lang="en-US" altLang="zh-CN" sz="1600" kern="1200" dirty="0"/>
                    </a:p>
                    <a:p>
                      <a:pPr marL="0" algn="ctr" defTabSz="914400" rtl="0" eaLnBrk="1" latinLnBrk="0" hangingPunct="1"/>
                      <a:r>
                        <a:rPr lang="zh-CN" altLang="en-US" sz="1600" kern="1200" dirty="0"/>
                        <a:t>级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endParaRPr lang="en-US" altLang="zh-CN" sz="1600" dirty="0" smtClean="0"/>
                    </a:p>
                    <a:p>
                      <a:pPr algn="ctr"/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促进学生思维品质提升的教学活动设计和实施研究</a:t>
                      </a:r>
                      <a:endParaRPr lang="zh-CN" altLang="en-US" sz="16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按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日常教学进度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推进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各校根据自身实际情况自行制定方案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005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片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级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成立由学科研修员和骨干教师组成的指导团队→指导片级展评工作小组的工作计划→指导教师教学设计和课件→参评教师上课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005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区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级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位教师提交随日常教学进度开展的教学设计和课件→指导团队改课→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位参评教师上课→遴选推优，选出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位展示选手→指导团队组织推优教师改课→区级展示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92">
            <a:extLst>
              <a:ext uri="{FF2B5EF4-FFF2-40B4-BE49-F238E27FC236}">
                <a16:creationId xmlns:a16="http://schemas.microsoft.com/office/drawing/2014/main" id="{D3E06FAD-30E0-48B1-A6B2-EB758BC63D7E}"/>
              </a:ext>
            </a:extLst>
          </p:cNvPr>
          <p:cNvSpPr txBox="1"/>
          <p:nvPr/>
        </p:nvSpPr>
        <p:spPr>
          <a:xfrm>
            <a:off x="323163" y="1450655"/>
            <a:ext cx="11436688" cy="14465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 </a:t>
            </a:r>
            <a:r>
              <a:rPr kumimoji="0" lang="zh-CN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活动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目标体现学科育人价值，落实立德树人根本任务，基于学情体现学生思维品质发展的关联性和进阶性</a:t>
            </a:r>
            <a:r>
              <a:rPr kumimoji="0" lang="zh-CN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。活动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具有层次性，体现思维进阶，从浅层次信息获取与分析转向深层次理解与应用，建构结构化的知识与问题解决策略，发展迁移解决新问题的能力</a:t>
            </a:r>
            <a:r>
              <a:rPr kumimoji="0" lang="zh-CN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。评价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及时，能够联系学情，关联学习方式，关注学生反应，多主体，多视角，多方式</a:t>
            </a:r>
            <a:r>
              <a:rPr kumimoji="0" lang="zh-CN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046641-3F3D-4D41-A14F-421B7C3994E4}"/>
              </a:ext>
            </a:extLst>
          </p:cNvPr>
          <p:cNvSpPr txBox="1"/>
          <p:nvPr/>
        </p:nvSpPr>
        <p:spPr>
          <a:xfrm>
            <a:off x="4495793" y="121017"/>
            <a:ext cx="1958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初中英语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68610" y="705792"/>
            <a:ext cx="7290809" cy="653668"/>
            <a:chOff x="1892509" y="1840682"/>
            <a:chExt cx="8738722" cy="961646"/>
          </a:xfrm>
        </p:grpSpPr>
        <p:sp>
          <p:nvSpPr>
            <p:cNvPr id="6" name="圆角矩形 5"/>
            <p:cNvSpPr/>
            <p:nvPr>
              <p:custDataLst>
                <p:tags r:id="rId1"/>
              </p:custDataLst>
            </p:nvPr>
          </p:nvSpPr>
          <p:spPr>
            <a:xfrm>
              <a:off x="2452043" y="1982881"/>
              <a:ext cx="8179188" cy="736646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92500" lnSpcReduction="1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1892509" y="1840682"/>
              <a:ext cx="961646" cy="961646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lnSpcReduction="1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1975310" y="1923483"/>
              <a:ext cx="796045" cy="79604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40000" lnSpcReduction="2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3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4"/>
              </p:custDataLst>
            </p:nvPr>
          </p:nvSpPr>
          <p:spPr>
            <a:xfrm>
              <a:off x="2917908" y="2096198"/>
              <a:ext cx="7713322" cy="45061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促进学生思维品质提升的教学活动设计和实施研究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C16E3D8-6057-1D42-BAB6-F0492A8FC9D1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FDD952A-AF9F-4341-BD2B-AC7E92AD098E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" name="KSO_Shape">
              <a:extLst>
                <a:ext uri="{FF2B5EF4-FFF2-40B4-BE49-F238E27FC236}">
                  <a16:creationId xmlns:a16="http://schemas.microsoft.com/office/drawing/2014/main" id="{E4D669EB-87A5-7745-B486-B296C513D215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608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表格 48"/>
          <p:cNvGraphicFramePr>
            <a:graphicFrameLocks noGrp="1"/>
          </p:cNvGraphicFramePr>
          <p:nvPr>
            <p:extLst/>
          </p:nvPr>
        </p:nvGraphicFramePr>
        <p:xfrm>
          <a:off x="489248" y="3250998"/>
          <a:ext cx="11071654" cy="3452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9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09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11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14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662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科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级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关键问题</a:t>
                      </a:r>
                      <a:r>
                        <a:rPr lang="en-US" altLang="zh-CN" dirty="0" smtClean="0"/>
                        <a:t>/</a:t>
                      </a:r>
                      <a:r>
                        <a:rPr lang="zh-CN" altLang="en-US" dirty="0" smtClean="0"/>
                        <a:t>主题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展评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内容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时间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主要教研活动</a:t>
                      </a:r>
                      <a:r>
                        <a:rPr lang="en-US" altLang="zh-CN" dirty="0" smtClean="0"/>
                        <a:t>/</a:t>
                      </a:r>
                      <a:r>
                        <a:rPr lang="zh-CN" altLang="en-US" dirty="0" smtClean="0"/>
                        <a:t>方式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4941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初</a:t>
                      </a:r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中</a:t>
                      </a:r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生物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校</a:t>
                      </a:r>
                      <a:endParaRPr lang="en-US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endParaRPr lang="en-US" altLang="zh-CN" sz="1600" dirty="0" smtClean="0"/>
                    </a:p>
                    <a:p>
                      <a:pPr algn="ctr"/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促进生物学概念理解与迁移应用的教学活动设计研究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按日常教学进度自定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各校根据自身实际情况自行制定方案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07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片</a:t>
                      </a:r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级</a:t>
                      </a:r>
                      <a:endParaRPr lang="zh-CN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七八年级上册按日常教学进度推进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成立由学科研修员和区骨干教师组成的指导团队 教师提交随日常教学进度开展的教学设计和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PPT→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指导团队组织第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次改课→参评教师上课→指导教师组织第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次改课→区级展评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92927467"/>
                  </a:ext>
                </a:extLst>
              </a:tr>
              <a:tr h="12570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区</a:t>
                      </a:r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级</a:t>
                      </a:r>
                      <a:endParaRPr lang="zh-CN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七八年级下册按日常教学进度，具体在教研中推进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位教师提交随日常教学进度开展的教学设计和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PPT→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指导团队组织第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次改课→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位参评教师上课→遴选推优，选出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位展示选手→指导团队组织推优教师第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次改课→区级展示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4402026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AF046641-3F3D-4D41-A14F-421B7C3994E4}"/>
              </a:ext>
            </a:extLst>
          </p:cNvPr>
          <p:cNvSpPr txBox="1"/>
          <p:nvPr/>
        </p:nvSpPr>
        <p:spPr>
          <a:xfrm>
            <a:off x="4495793" y="121017"/>
            <a:ext cx="1958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初中生物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46161" y="665118"/>
            <a:ext cx="7561820" cy="653668"/>
            <a:chOff x="1892509" y="1840682"/>
            <a:chExt cx="10998357" cy="961646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>
              <a:off x="2452041" y="1982881"/>
              <a:ext cx="10270966" cy="736646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92500" lnSpcReduction="1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1892509" y="1840682"/>
              <a:ext cx="961646" cy="961646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lnSpcReduction="1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1975310" y="1923483"/>
              <a:ext cx="796045" cy="79604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40000" lnSpcReduction="2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3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4"/>
              </p:custDataLst>
            </p:nvPr>
          </p:nvSpPr>
          <p:spPr>
            <a:xfrm>
              <a:off x="2917907" y="2096198"/>
              <a:ext cx="9972959" cy="45061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促进生物学概念理解与迁移应用的教学活动设计研究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352838" y="1503989"/>
            <a:ext cx="11344473" cy="16619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教学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活动应紧密围绕核心生物学概念的建构与深化展开。目标设计须明确指向生命观念、科学思维等生物学科核心素养。内容组织需揭示概念间的逻辑联系与层级结构，构建知识网络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。学习活动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设计需富有挑战性，通过创设真实、复杂的生物学情境（如实验探究、社会性科学议题），引导学生通过合作探究、模型构建、论证推理等学科实践，经历从事实到概念、从理解到应用的思维进阶过程，实现概念的深层理解与跨情境迁移应用，发展学生高阶思维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16E3D8-6057-1D42-BAB6-F0492A8FC9D1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FDD952A-AF9F-4341-BD2B-AC7E92AD098E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KSO_Shape">
              <a:extLst>
                <a:ext uri="{FF2B5EF4-FFF2-40B4-BE49-F238E27FC236}">
                  <a16:creationId xmlns:a16="http://schemas.microsoft.com/office/drawing/2014/main" id="{E4D669EB-87A5-7745-B486-B296C513D215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688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表格 48"/>
          <p:cNvGraphicFramePr>
            <a:graphicFrameLocks noGrp="1"/>
          </p:cNvGraphicFramePr>
          <p:nvPr>
            <p:extLst/>
          </p:nvPr>
        </p:nvGraphicFramePr>
        <p:xfrm>
          <a:off x="489248" y="3250997"/>
          <a:ext cx="11071654" cy="3335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9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09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11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14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5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科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级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关键问题</a:t>
                      </a:r>
                      <a:r>
                        <a:rPr lang="en-US" altLang="zh-CN" dirty="0" smtClean="0"/>
                        <a:t>/</a:t>
                      </a:r>
                      <a:r>
                        <a:rPr lang="zh-CN" altLang="en-US" dirty="0" smtClean="0"/>
                        <a:t>主题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展评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内容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时间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主要教研活动</a:t>
                      </a:r>
                      <a:r>
                        <a:rPr lang="en-US" altLang="zh-CN" dirty="0" smtClean="0"/>
                        <a:t>/</a:t>
                      </a:r>
                      <a:r>
                        <a:rPr lang="zh-CN" altLang="en-US" dirty="0" smtClean="0"/>
                        <a:t>方式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811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初</a:t>
                      </a:r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中</a:t>
                      </a:r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化学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校</a:t>
                      </a:r>
                      <a:endParaRPr lang="en-US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spc="0" dirty="0" smtClean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+mn-ea"/>
                      </a:endParaRP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spc="0" dirty="0" smtClean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+mn-ea"/>
                      </a:endParaRP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0" i="0" spc="0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促进学生科学思维提升的教学活动设计研究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0" i="0" spc="0" dirty="0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按照日常教学进度推进</a:t>
                      </a:r>
                      <a:endParaRPr lang="zh-CN" alt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各校根据自身实际情况自行制定方案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087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片</a:t>
                      </a:r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级</a:t>
                      </a:r>
                      <a:endParaRPr lang="zh-CN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zh-CN" altLang="en-US" sz="1600" dirty="0" smtClean="0">
                          <a:solidFill>
                            <a:srgbClr val="FF0000"/>
                          </a:solidFill>
                        </a:rPr>
                        <a:t> 由牵头校学科组长组织片区教研，区骨干和片区学科教师共同参与，可邀请区教研力量</a:t>
                      </a:r>
                      <a:endParaRPr lang="en-US" altLang="zh-CN" sz="16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zh-CN" altLang="en-US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zh-CN" altLang="en-US" sz="16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教师提交教学设计和</a:t>
                      </a:r>
                      <a:r>
                        <a:rPr lang="en-US" altLang="zh-CN" sz="16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PPT——</a:t>
                      </a:r>
                      <a:r>
                        <a:rPr lang="zh-CN" altLang="en-US" sz="16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指导团队组织第一次改课</a:t>
                      </a:r>
                      <a:r>
                        <a:rPr lang="en-US" altLang="zh-CN" sz="16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——</a:t>
                      </a:r>
                      <a:r>
                        <a:rPr lang="zh-CN" altLang="en-US" sz="16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参评教师上课</a:t>
                      </a:r>
                      <a:r>
                        <a:rPr lang="en-US" altLang="zh-CN" sz="16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——</a:t>
                      </a:r>
                      <a:r>
                        <a:rPr lang="zh-CN" altLang="en-US" sz="16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指导团队组织第二次改课</a:t>
                      </a:r>
                      <a:r>
                        <a:rPr lang="en-US" altLang="zh-CN" sz="16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——</a:t>
                      </a:r>
                      <a:r>
                        <a:rPr lang="zh-CN" altLang="en-US" sz="16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片级展评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区</a:t>
                      </a:r>
                      <a:endParaRPr lang="en-US" altLang="zh-CN" sz="1600" dirty="0" smtClean="0"/>
                    </a:p>
                    <a:p>
                      <a:pPr algn="ctr"/>
                      <a:r>
                        <a:rPr lang="zh-CN" altLang="en-US" sz="1600" dirty="0" smtClean="0"/>
                        <a:t>级</a:t>
                      </a:r>
                      <a:endParaRPr lang="zh-CN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kern="1200" dirty="0" smtClean="0"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55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教师提交教学设计和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PPT——</a:t>
                      </a: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区教研组织骨干教师及专家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第一次改课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——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参评教师上课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——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第二次改课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——</a:t>
                      </a:r>
                      <a:r>
                        <a:rPr lang="zh-CN" altLang="en-US" sz="1600" kern="1200" dirty="0" smtClean="0">
                          <a:solidFill>
                            <a:schemeClr val="tx1"/>
                          </a:solidFill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遴选推优、进行展评，反思提炼及经验交流活动</a:t>
                      </a:r>
                      <a:endParaRPr lang="en-US" altLang="zh-CN" sz="1600" kern="1200" dirty="0" smtClean="0">
                        <a:solidFill>
                          <a:schemeClr val="tx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97998795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AF046641-3F3D-4D41-A14F-421B7C3994E4}"/>
              </a:ext>
            </a:extLst>
          </p:cNvPr>
          <p:cNvSpPr txBox="1"/>
          <p:nvPr/>
        </p:nvSpPr>
        <p:spPr>
          <a:xfrm>
            <a:off x="4495793" y="121017"/>
            <a:ext cx="314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初中化学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200" y="1361643"/>
            <a:ext cx="11617291" cy="15081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 </a:t>
            </a:r>
            <a:r>
              <a:rPr kumimoji="0" lang="zh-CN" altLang="zh-CN" sz="2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目标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设计需紧扣“促进学生科学思维提升”核心</a:t>
            </a:r>
            <a:r>
              <a:rPr kumimoji="0" lang="zh-CN" altLang="zh-CN" sz="2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，内容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组织要围绕物质组成、变化规律等核心概念，梳理概念间逻辑关联，构建系统化学知识</a:t>
            </a:r>
            <a:r>
              <a:rPr kumimoji="0" lang="zh-CN" altLang="zh-CN" sz="2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框架。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学习活动设计需以实验为核心，创设真实探究情境（如物质性质探究、反应规律验证），引导学生通过动手实验、数据分析、推理论证等实践，经历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“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现象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—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本质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—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规律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”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的思维过程，提升科学</a:t>
            </a:r>
            <a:r>
              <a:rPr kumimoji="0" lang="zh-CN" altLang="zh-CN" sz="2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思维能力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。</a:t>
            </a:r>
            <a:endParaRPr kumimoji="0" lang="zh-CN" altLang="en-US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437613" y="665118"/>
            <a:ext cx="6283435" cy="653668"/>
            <a:chOff x="1892509" y="1840682"/>
            <a:chExt cx="9138999" cy="961646"/>
          </a:xfrm>
        </p:grpSpPr>
        <p:sp>
          <p:nvSpPr>
            <p:cNvPr id="18" name="圆角矩形 17"/>
            <p:cNvSpPr/>
            <p:nvPr>
              <p:custDataLst>
                <p:tags r:id="rId1"/>
              </p:custDataLst>
            </p:nvPr>
          </p:nvSpPr>
          <p:spPr>
            <a:xfrm>
              <a:off x="2452041" y="1982882"/>
              <a:ext cx="8579467" cy="640187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85000" lnSpcReduction="2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椭圆 18"/>
            <p:cNvSpPr/>
            <p:nvPr>
              <p:custDataLst>
                <p:tags r:id="rId2"/>
              </p:custDataLst>
            </p:nvPr>
          </p:nvSpPr>
          <p:spPr>
            <a:xfrm>
              <a:off x="1892509" y="1840682"/>
              <a:ext cx="961646" cy="961646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lnSpcReduction="1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椭圆 19"/>
            <p:cNvSpPr/>
            <p:nvPr>
              <p:custDataLst>
                <p:tags r:id="rId3"/>
              </p:custDataLst>
            </p:nvPr>
          </p:nvSpPr>
          <p:spPr>
            <a:xfrm>
              <a:off x="1975310" y="1923483"/>
              <a:ext cx="796045" cy="79604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40000" lnSpcReduction="2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3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4"/>
              </p:custDataLst>
            </p:nvPr>
          </p:nvSpPr>
          <p:spPr>
            <a:xfrm>
              <a:off x="2917906" y="2096198"/>
              <a:ext cx="8113602" cy="45061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促进学生科学思维提升的教学活动设计研究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C16E3D8-6057-1D42-BAB6-F0492A8FC9D1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FDD952A-AF9F-4341-BD2B-AC7E92AD098E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" name="KSO_Shape">
              <a:extLst>
                <a:ext uri="{FF2B5EF4-FFF2-40B4-BE49-F238E27FC236}">
                  <a16:creationId xmlns:a16="http://schemas.microsoft.com/office/drawing/2014/main" id="{E4D669EB-87A5-7745-B486-B296C513D215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061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9D44A-6478-8D1E-DBB7-AC68443E8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表格 48">
            <a:extLst>
              <a:ext uri="{FF2B5EF4-FFF2-40B4-BE49-F238E27FC236}">
                <a16:creationId xmlns:a16="http://schemas.microsoft.com/office/drawing/2014/main" id="{4FE6E347-BDFE-51C9-873F-C4974844CE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094264"/>
              </p:ext>
            </p:extLst>
          </p:nvPr>
        </p:nvGraphicFramePr>
        <p:xfrm>
          <a:off x="489247" y="2609096"/>
          <a:ext cx="1115916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9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7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26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846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61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科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级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关键问题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主题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展评内容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主要教研活动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方式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高中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物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校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①凸显物理概念建立的过程</a:t>
                      </a:r>
                      <a:endParaRPr lang="en-US" altLang="zh-CN" sz="1600" dirty="0"/>
                    </a:p>
                    <a:p>
                      <a:pPr algn="ctr"/>
                      <a:endParaRPr lang="en-US" altLang="zh-CN" sz="1600" dirty="0"/>
                    </a:p>
                    <a:p>
                      <a:pPr algn="ctr"/>
                      <a:r>
                        <a:rPr lang="en-US" altLang="zh-CN" sz="1600" dirty="0" smtClean="0"/>
                        <a:t>②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通过</a:t>
                      </a:r>
                      <a:r>
                        <a:rPr lang="zh-CN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物理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实验</a:t>
                      </a:r>
                      <a:r>
                        <a:rPr lang="zh-CN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图像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理解物理概念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/>
                        <a:t>高一：必修</a:t>
                      </a:r>
                      <a:r>
                        <a:rPr lang="en-US" altLang="zh-CN" sz="1600" dirty="0"/>
                        <a:t>1</a:t>
                      </a:r>
                      <a:r>
                        <a:rPr lang="zh-CN" altLang="en-US" sz="1600" dirty="0"/>
                        <a:t>（第二章）</a:t>
                      </a:r>
                    </a:p>
                    <a:p>
                      <a:pPr algn="l"/>
                      <a:r>
                        <a:rPr lang="zh-CN" altLang="en-US" sz="1600" dirty="0" smtClean="0"/>
                        <a:t>高二：必修</a:t>
                      </a:r>
                      <a:r>
                        <a:rPr lang="en-US" altLang="zh-CN" sz="1600" dirty="0"/>
                        <a:t>3</a:t>
                      </a:r>
                      <a:r>
                        <a:rPr lang="zh-CN" altLang="en-US" sz="1600" dirty="0"/>
                        <a:t>（第十一章）</a:t>
                      </a:r>
                    </a:p>
                    <a:p>
                      <a:pPr algn="l"/>
                      <a:r>
                        <a:rPr lang="zh-CN" altLang="en-US" sz="1600" dirty="0" smtClean="0"/>
                        <a:t>高三：必修</a:t>
                      </a:r>
                      <a:r>
                        <a:rPr lang="en-US" altLang="zh-CN" sz="1600" dirty="0"/>
                        <a:t>2</a:t>
                      </a:r>
                      <a:r>
                        <a:rPr lang="zh-CN" altLang="en-US" sz="1600" dirty="0"/>
                        <a:t>（能量专题复习）</a:t>
                      </a:r>
                    </a:p>
                    <a:p>
                      <a:pPr algn="ctr"/>
                      <a:r>
                        <a:rPr lang="zh-CN" altLang="en-US" sz="1600" dirty="0"/>
                        <a:t>（学校按进度自选）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第一学期</a:t>
                      </a:r>
                      <a:r>
                        <a:rPr lang="en-US" altLang="zh-CN" sz="1600" dirty="0"/>
                        <a:t>9</a:t>
                      </a:r>
                      <a:r>
                        <a:rPr lang="zh-CN" altLang="en-US" sz="1600" dirty="0"/>
                        <a:t>月至</a:t>
                      </a:r>
                      <a:r>
                        <a:rPr lang="en-US" altLang="zh-CN" sz="1600" dirty="0"/>
                        <a:t>10</a:t>
                      </a:r>
                      <a:r>
                        <a:rPr lang="zh-CN" altLang="en-US" sz="1600" dirty="0"/>
                        <a:t>月中旬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解读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+</a:t>
                      </a: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现场课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+</a:t>
                      </a: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交流分享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mtClean="0"/>
                        <a:t>校</a:t>
                      </a:r>
                      <a:r>
                        <a:rPr lang="zh-CN" altLang="en-US" sz="1600" dirty="0"/>
                        <a:t>内学科教师共同参与，</a:t>
                      </a: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对校级推优课例进行观摩、改课</a:t>
                      </a:r>
                      <a:r>
                        <a:rPr lang="zh-CN" altLang="en-US" sz="1600" dirty="0" smtClean="0"/>
                        <a:t>。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片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级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/>
                        <a:t>高一：必修</a:t>
                      </a:r>
                      <a:r>
                        <a:rPr lang="en-US" altLang="zh-CN" sz="1600" dirty="0"/>
                        <a:t>1</a:t>
                      </a:r>
                      <a:r>
                        <a:rPr lang="zh-CN" altLang="en-US" sz="1600" dirty="0"/>
                        <a:t>（第三章）</a:t>
                      </a:r>
                    </a:p>
                    <a:p>
                      <a:pPr algn="l"/>
                      <a:r>
                        <a:rPr lang="zh-CN" altLang="en-US" sz="1600" dirty="0" smtClean="0"/>
                        <a:t>高二：必修</a:t>
                      </a:r>
                      <a:r>
                        <a:rPr lang="en-US" altLang="zh-CN" sz="1600" dirty="0"/>
                        <a:t>3</a:t>
                      </a:r>
                      <a:r>
                        <a:rPr lang="zh-CN" altLang="en-US" sz="1600" dirty="0"/>
                        <a:t>（第十三章）</a:t>
                      </a:r>
                    </a:p>
                    <a:p>
                      <a:pPr algn="l"/>
                      <a:r>
                        <a:rPr lang="zh-CN" altLang="en-US" sz="1600" dirty="0" smtClean="0"/>
                        <a:t>高三：必修</a:t>
                      </a:r>
                      <a:r>
                        <a:rPr lang="en-US" altLang="zh-CN" sz="1600" dirty="0"/>
                        <a:t>3</a:t>
                      </a:r>
                      <a:r>
                        <a:rPr lang="zh-CN" altLang="en-US" sz="1600" dirty="0"/>
                        <a:t>（电路专题复习）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（学校按进度自选）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第一学期</a:t>
                      </a:r>
                      <a:r>
                        <a:rPr lang="en-US" altLang="zh-CN" sz="1600" dirty="0"/>
                        <a:t>10</a:t>
                      </a:r>
                      <a:r>
                        <a:rPr lang="zh-CN" altLang="en-US" sz="1600" dirty="0"/>
                        <a:t>月中旬至</a:t>
                      </a:r>
                      <a:r>
                        <a:rPr lang="en-US" altLang="zh-CN" sz="1600" dirty="0"/>
                        <a:t>12</a:t>
                      </a:r>
                      <a:r>
                        <a:rPr lang="zh-CN" altLang="en-US" sz="1600" dirty="0"/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现场课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+</a:t>
                      </a:r>
                      <a:r>
                        <a:rPr lang="zh-CN" altLang="en-US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说课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+</a:t>
                      </a: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交流分享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由牵头校学科组长组织</a:t>
                      </a:r>
                      <a:r>
                        <a:rPr lang="zh-CN" altLang="en-US" sz="1600" dirty="0"/>
                        <a:t>，片区学科教师共同参与，</a:t>
                      </a: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对片级推优课例进行观摩、改课</a:t>
                      </a:r>
                      <a:r>
                        <a:rPr lang="zh-CN" altLang="en-US" sz="1600" dirty="0" smtClean="0"/>
                        <a:t>。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区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级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高一：必修</a:t>
                      </a:r>
                      <a:r>
                        <a:rPr lang="en-US" altLang="zh-CN" sz="1600" dirty="0"/>
                        <a:t>1</a:t>
                      </a:r>
                      <a:r>
                        <a:rPr lang="zh-CN" altLang="en-US" sz="1600" dirty="0"/>
                        <a:t>（能量专题）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高二：必修</a:t>
                      </a:r>
                      <a:r>
                        <a:rPr lang="en-US" altLang="zh-CN" sz="1600" dirty="0"/>
                        <a:t>3</a:t>
                      </a:r>
                      <a:r>
                        <a:rPr lang="zh-CN" altLang="en-US" sz="1600" dirty="0"/>
                        <a:t>（电磁感应专题</a:t>
                      </a:r>
                      <a:r>
                        <a:rPr lang="zh-CN" altLang="en-US" sz="1600" dirty="0" smtClean="0"/>
                        <a:t>）</a:t>
                      </a:r>
                      <a:endParaRPr lang="en-US" altLang="zh-CN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高三：按复习进度自选</a:t>
                      </a:r>
                      <a:endParaRPr lang="zh-CN" altLang="en-US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/>
                        <a:t>（学校按进度自选）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第二学期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现场课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+</a:t>
                      </a:r>
                      <a:r>
                        <a:rPr lang="zh-CN" altLang="en-US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说课</a:t>
                      </a:r>
                      <a:r>
                        <a:rPr lang="en-US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+</a:t>
                      </a: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交流分享</a:t>
                      </a:r>
                      <a:endParaRPr lang="en-US" altLang="zh-CN" sz="16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/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区教研组织及专家遴选推优</a:t>
                      </a:r>
                      <a:r>
                        <a:rPr lang="zh-CN" altLang="en-US" sz="1600" dirty="0"/>
                        <a:t>；对优秀课例再次改课，录制形成优秀课例，</a:t>
                      </a: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进行区级展评及经验交流活动</a:t>
                      </a:r>
                      <a:r>
                        <a:rPr lang="zh-CN" altLang="en-US" sz="1600" dirty="0">
                          <a:solidFill>
                            <a:schemeClr val="dk1"/>
                          </a:solidFill>
                        </a:rPr>
                        <a:t>。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A8A53498-5809-81D4-7D84-9A5A04F3E2D8}"/>
              </a:ext>
            </a:extLst>
          </p:cNvPr>
          <p:cNvSpPr txBox="1"/>
          <p:nvPr/>
        </p:nvSpPr>
        <p:spPr>
          <a:xfrm>
            <a:off x="4495793" y="121017"/>
            <a:ext cx="1958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高中物理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81AFF1F-0CEB-3F5A-E8A9-CDEA699D9A1D}"/>
              </a:ext>
            </a:extLst>
          </p:cNvPr>
          <p:cNvGrpSpPr/>
          <p:nvPr/>
        </p:nvGrpSpPr>
        <p:grpSpPr>
          <a:xfrm>
            <a:off x="3397352" y="684448"/>
            <a:ext cx="5886430" cy="653668"/>
            <a:chOff x="3397352" y="684448"/>
            <a:chExt cx="5886430" cy="653668"/>
          </a:xfrm>
        </p:grpSpPr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id="{BC720E86-C219-38B3-8014-C36ABA30434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782054" y="781107"/>
              <a:ext cx="5501728" cy="441754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85000" lnSpcReduction="2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432AC99-824D-5DAB-855F-848593BAE9E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397352" y="684448"/>
              <a:ext cx="661171" cy="653668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lnSpcReduction="1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FE67805-09FC-D01F-8775-D3B958206EF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454281" y="740731"/>
              <a:ext cx="547314" cy="541102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40000" lnSpcReduction="2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3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6333FB0-8FBE-D6A9-A89D-3B7B04EF778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115452" y="858131"/>
              <a:ext cx="5110087" cy="306302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注重物理概念建构，落实学生核心素养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D6F55A2-E1D9-5878-B3BE-1672798BD985}"/>
              </a:ext>
            </a:extLst>
          </p:cNvPr>
          <p:cNvSpPr/>
          <p:nvPr/>
        </p:nvSpPr>
        <p:spPr>
          <a:xfrm>
            <a:off x="396591" y="1400501"/>
            <a:ext cx="11344473" cy="10464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 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物理概念不仅是物理学的重要组成部分，也是构成物理规律、建立物理公式和完善物理理论的基础和前提，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还是科学思维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的基本单位，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更是创新素养提升的保障。学生在概念学习中，需要通过创新实践提高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分析和解决问题的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能力，促进物理概念学习的结构化，发展核心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素养。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F0327D9-FE83-8F03-FA5D-C698BD638D94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38AF5E0-769D-4058-D04E-32B661DC01D7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KSO_Shape">
              <a:extLst>
                <a:ext uri="{FF2B5EF4-FFF2-40B4-BE49-F238E27FC236}">
                  <a16:creationId xmlns:a16="http://schemas.microsoft.com/office/drawing/2014/main" id="{D90042C6-BA6E-D328-506B-A240501DB483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430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F046641-3F3D-4D41-A14F-421B7C3994E4}"/>
              </a:ext>
            </a:extLst>
          </p:cNvPr>
          <p:cNvSpPr txBox="1"/>
          <p:nvPr/>
        </p:nvSpPr>
        <p:spPr>
          <a:xfrm>
            <a:off x="4495793" y="121017"/>
            <a:ext cx="314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高中地理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37613" y="665118"/>
            <a:ext cx="5387069" cy="653668"/>
            <a:chOff x="1892509" y="1840682"/>
            <a:chExt cx="7835270" cy="961646"/>
          </a:xfrm>
        </p:grpSpPr>
        <p:sp>
          <p:nvSpPr>
            <p:cNvPr id="8" name="圆角矩形 7"/>
            <p:cNvSpPr/>
            <p:nvPr>
              <p:custDataLst>
                <p:tags r:id="rId1"/>
              </p:custDataLst>
            </p:nvPr>
          </p:nvSpPr>
          <p:spPr>
            <a:xfrm>
              <a:off x="2452041" y="1982882"/>
              <a:ext cx="7223685" cy="649888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85000" lnSpcReduction="2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2"/>
              </p:custDataLst>
            </p:nvPr>
          </p:nvSpPr>
          <p:spPr>
            <a:xfrm>
              <a:off x="1892509" y="1840682"/>
              <a:ext cx="961646" cy="961646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lnSpcReduction="1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3"/>
              </p:custDataLst>
            </p:nvPr>
          </p:nvSpPr>
          <p:spPr>
            <a:xfrm>
              <a:off x="1975310" y="1923483"/>
              <a:ext cx="796045" cy="79604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40000" lnSpcReduction="2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3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2802101" y="2096196"/>
              <a:ext cx="6925678" cy="45061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解析真实情境  提升思维品质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16E3D8-6057-1D42-BAB6-F0492A8FC9D1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FDD952A-AF9F-4341-BD2B-AC7E92AD098E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KSO_Shape">
              <a:extLst>
                <a:ext uri="{FF2B5EF4-FFF2-40B4-BE49-F238E27FC236}">
                  <a16:creationId xmlns:a16="http://schemas.microsoft.com/office/drawing/2014/main" id="{E4D669EB-87A5-7745-B486-B296C513D215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6464FE5-471C-3499-474F-767D8D294E8F}"/>
              </a:ext>
            </a:extLst>
          </p:cNvPr>
          <p:cNvSpPr txBox="1"/>
          <p:nvPr/>
        </p:nvSpPr>
        <p:spPr>
          <a:xfrm>
            <a:off x="733057" y="1339981"/>
            <a:ext cx="10605503" cy="11079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      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引导学生自主分析真实案例，激发其主动观察现象、拆解要素、探究机理的求知欲。在此过程中，学生需要自主建立要素关联、辩证评估，其逻辑推理、系统思维等品质得到渐进提升，最终实现从被动接受到主动建构的地理思维进阶。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994867" y="2569445"/>
          <a:ext cx="10199729" cy="3993237"/>
        </p:xfrm>
        <a:graphic>
          <a:graphicData uri="http://schemas.openxmlformats.org/drawingml/2006/table">
            <a:tbl>
              <a:tblPr/>
              <a:tblGrid>
                <a:gridCol w="684872">
                  <a:extLst>
                    <a:ext uri="{9D8B030D-6E8A-4147-A177-3AD203B41FA5}">
                      <a16:colId xmlns:a16="http://schemas.microsoft.com/office/drawing/2014/main" val="3963601936"/>
                    </a:ext>
                  </a:extLst>
                </a:gridCol>
                <a:gridCol w="626904">
                  <a:extLst>
                    <a:ext uri="{9D8B030D-6E8A-4147-A177-3AD203B41FA5}">
                      <a16:colId xmlns:a16="http://schemas.microsoft.com/office/drawing/2014/main" val="3329537937"/>
                    </a:ext>
                  </a:extLst>
                </a:gridCol>
                <a:gridCol w="1295415">
                  <a:extLst>
                    <a:ext uri="{9D8B030D-6E8A-4147-A177-3AD203B41FA5}">
                      <a16:colId xmlns:a16="http://schemas.microsoft.com/office/drawing/2014/main" val="354766186"/>
                    </a:ext>
                  </a:extLst>
                </a:gridCol>
                <a:gridCol w="2097973">
                  <a:extLst>
                    <a:ext uri="{9D8B030D-6E8A-4147-A177-3AD203B41FA5}">
                      <a16:colId xmlns:a16="http://schemas.microsoft.com/office/drawing/2014/main" val="2051295681"/>
                    </a:ext>
                  </a:extLst>
                </a:gridCol>
                <a:gridCol w="1436914">
                  <a:extLst>
                    <a:ext uri="{9D8B030D-6E8A-4147-A177-3AD203B41FA5}">
                      <a16:colId xmlns:a16="http://schemas.microsoft.com/office/drawing/2014/main" val="3583532192"/>
                    </a:ext>
                  </a:extLst>
                </a:gridCol>
                <a:gridCol w="4057651">
                  <a:extLst>
                    <a:ext uri="{9D8B030D-6E8A-4147-A177-3AD203B41FA5}">
                      <a16:colId xmlns:a16="http://schemas.microsoft.com/office/drawing/2014/main" val="2576477639"/>
                    </a:ext>
                  </a:extLst>
                </a:gridCol>
              </a:tblGrid>
              <a:tr h="332122"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科目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级别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关键问题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展评内容</a:t>
                      </a:r>
                      <a:endParaRPr lang="zh-CN" altLang="en-US" sz="180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时间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              主要教研活动</a:t>
                      </a:r>
                      <a:r>
                        <a:rPr lang="en-US" altLang="zh-CN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/</a:t>
                      </a: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方式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70492"/>
                  </a:ext>
                </a:extLst>
              </a:tr>
              <a:tr h="359586">
                <a:tc rowSpan="5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800" b="0" i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800" b="0" i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800" b="0" i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800" b="0" i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800" b="0" i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地理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校级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学生在应用地理知识解决实际问题的过程中存在碎片化、浅表化、逻辑性差的问题，探讨提升思维品质的策略与方法</a:t>
                      </a:r>
                      <a:endParaRPr lang="zh-CN" altLang="en-US" sz="16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学校按进度自选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           学校自定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494487"/>
                  </a:ext>
                </a:extLst>
              </a:tr>
              <a:tr h="2680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片级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 anchor="ctr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957079"/>
                  </a:ext>
                </a:extLst>
              </a:tr>
              <a:tr h="9202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dirty="0">
                        <a:effectLst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高一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必修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第五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章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高二：选必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四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章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高三：必修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800" b="0" i="0" spc="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(1)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参评教师提交上课资料</a:t>
                      </a:r>
                    </a:p>
                    <a:p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(2)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指导团队组织第一次改课</a:t>
                      </a:r>
                    </a:p>
                    <a:p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(3)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参评教师上课</a:t>
                      </a:r>
                    </a:p>
                    <a:p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(4)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指导团队组织第二次改课</a:t>
                      </a:r>
                    </a:p>
                    <a:p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(5)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片级展评</a:t>
                      </a:r>
                      <a:endParaRPr lang="zh-CN" altLang="en-US" sz="1800" kern="100" dirty="0">
                        <a:effectLst/>
                        <a:latin typeface="+mn-lt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41667"/>
                  </a:ext>
                </a:extLst>
              </a:tr>
              <a:tr h="5144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区级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 anchor="ctr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dirty="0">
                        <a:effectLst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063605"/>
                  </a:ext>
                </a:extLst>
              </a:tr>
              <a:tr h="15243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高一：必修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第三章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高二：选必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第一章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高三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选必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月至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lang="zh-CN" altLang="en-US" sz="1800" dirty="0">
                        <a:effectLst/>
                        <a:latin typeface="+mn-lt"/>
                      </a:endParaRP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(1)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指导参评教师第三次改课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(2)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参评教师上课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(3)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选出最优参评教师展示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(4)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参评教师第四课改课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(5)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区级展示</a:t>
                      </a:r>
                    </a:p>
                  </a:txBody>
                  <a:tcPr marL="68580" marR="68580">
                    <a:lnL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4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279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649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F046641-3F3D-4D41-A14F-421B7C3994E4}"/>
              </a:ext>
            </a:extLst>
          </p:cNvPr>
          <p:cNvSpPr txBox="1"/>
          <p:nvPr/>
        </p:nvSpPr>
        <p:spPr>
          <a:xfrm>
            <a:off x="5121936" y="41858"/>
            <a:ext cx="1950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小学音乐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16E3D8-6057-1D42-BAB6-F0492A8FC9D1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FDD952A-AF9F-4341-BD2B-AC7E92AD098E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KSO_Shape">
              <a:extLst>
                <a:ext uri="{FF2B5EF4-FFF2-40B4-BE49-F238E27FC236}">
                  <a16:creationId xmlns:a16="http://schemas.microsoft.com/office/drawing/2014/main" id="{E4D669EB-87A5-7745-B486-B296C513D215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6464FE5-471C-3499-474F-767D8D294E8F}"/>
              </a:ext>
            </a:extLst>
          </p:cNvPr>
          <p:cNvSpPr txBox="1"/>
          <p:nvPr/>
        </p:nvSpPr>
        <p:spPr>
          <a:xfrm>
            <a:off x="534605" y="1167935"/>
            <a:ext cx="11125387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1——2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年级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明确学科育人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价值，注重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幼小衔接，合理安排一二学段内容，准确把握新教材编写意图，并在教学活动中体现活动化、游戏化、生活化的设计。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3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——6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年级明确学科育人价值，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引领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学生多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感官参与音乐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体验活动，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探究音乐是如何通过特定的语言与形式，塑造不同的艺术形象，传递情感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的，进而提升学生审美感知、艺术表现、创意实践、文化理解的素养达成。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24162" y="198949"/>
            <a:ext cx="8976359" cy="968986"/>
            <a:chOff x="-280342" y="1376801"/>
            <a:chExt cx="13055745" cy="1425527"/>
          </a:xfrm>
        </p:grpSpPr>
        <p:sp>
          <p:nvSpPr>
            <p:cNvPr id="11" name="圆角矩形 10"/>
            <p:cNvSpPr/>
            <p:nvPr>
              <p:custDataLst>
                <p:tags r:id="rId1"/>
              </p:custDataLst>
            </p:nvPr>
          </p:nvSpPr>
          <p:spPr>
            <a:xfrm>
              <a:off x="2530982" y="1990095"/>
              <a:ext cx="10244421" cy="649888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20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</a:t>
              </a:r>
              <a:r>
                <a:rPr kumimoji="0" lang="zh-CN" altLang="en-US" sz="7200" b="1" i="0" u="none" strike="noStrike" kern="0" cap="none" spc="20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如何在艺术实践及情感体验中，促进艺术核心素养达成</a:t>
              </a:r>
              <a:endParaRPr kumimoji="0" lang="da-DK" altLang="zh-CN" sz="7200" b="1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2"/>
              </p:custDataLst>
            </p:nvPr>
          </p:nvSpPr>
          <p:spPr>
            <a:xfrm>
              <a:off x="1892509" y="1840682"/>
              <a:ext cx="961646" cy="961646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lnSpcReduction="1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3"/>
              </p:custDataLst>
            </p:nvPr>
          </p:nvSpPr>
          <p:spPr>
            <a:xfrm>
              <a:off x="1966234" y="1891803"/>
              <a:ext cx="796046" cy="79604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40000" lnSpcReduction="2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3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-280342" y="1376801"/>
              <a:ext cx="6103394" cy="45061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534605" y="2355374"/>
          <a:ext cx="11125387" cy="4191200"/>
        </p:xfrm>
        <a:graphic>
          <a:graphicData uri="http://schemas.openxmlformats.org/drawingml/2006/table">
            <a:tbl>
              <a:tblPr firstRow="1" firstCol="1" bandRow="1"/>
              <a:tblGrid>
                <a:gridCol w="1038022">
                  <a:extLst>
                    <a:ext uri="{9D8B030D-6E8A-4147-A177-3AD203B41FA5}">
                      <a16:colId xmlns:a16="http://schemas.microsoft.com/office/drawing/2014/main" val="3685568378"/>
                    </a:ext>
                  </a:extLst>
                </a:gridCol>
                <a:gridCol w="1516414">
                  <a:extLst>
                    <a:ext uri="{9D8B030D-6E8A-4147-A177-3AD203B41FA5}">
                      <a16:colId xmlns:a16="http://schemas.microsoft.com/office/drawing/2014/main" val="785926733"/>
                    </a:ext>
                  </a:extLst>
                </a:gridCol>
                <a:gridCol w="2132206">
                  <a:extLst>
                    <a:ext uri="{9D8B030D-6E8A-4147-A177-3AD203B41FA5}">
                      <a16:colId xmlns:a16="http://schemas.microsoft.com/office/drawing/2014/main" val="954229819"/>
                    </a:ext>
                  </a:extLst>
                </a:gridCol>
                <a:gridCol w="6438745">
                  <a:extLst>
                    <a:ext uri="{9D8B030D-6E8A-4147-A177-3AD203B41FA5}">
                      <a16:colId xmlns:a16="http://schemas.microsoft.com/office/drawing/2014/main" val="1147979654"/>
                    </a:ext>
                  </a:extLst>
                </a:gridCol>
              </a:tblGrid>
              <a:tr h="2619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级别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b="1" kern="0" dirty="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展评内容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12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主要教研活动及方式</a:t>
                      </a:r>
                      <a:endParaRPr lang="zh-CN" sz="12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793266"/>
                  </a:ext>
                </a:extLst>
              </a:tr>
              <a:tr h="1047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校级</a:t>
                      </a:r>
                      <a:endParaRPr lang="zh-CN" sz="12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在第一学期教材中自选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第一学期</a:t>
                      </a:r>
                      <a:r>
                        <a:rPr lang="en-US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月至</a:t>
                      </a:r>
                      <a:r>
                        <a:rPr lang="en-US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月中旬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校级教研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1600" b="1" kern="0" dirty="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区级开展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主题研训，教师参加常规研修培训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1600" b="1" kern="0" dirty="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依托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“六有”标准及学科关键问题组织校本研修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1600" b="1" kern="0" dirty="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学校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教师上课（录制教学）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2434890"/>
                  </a:ext>
                </a:extLst>
              </a:tr>
              <a:tr h="15717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片级</a:t>
                      </a:r>
                      <a:endParaRPr lang="zh-CN" sz="12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在第一学期教材中自选</a:t>
                      </a:r>
                      <a:endParaRPr lang="zh-CN" sz="12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第一学期</a:t>
                      </a:r>
                      <a:r>
                        <a:rPr lang="en-US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月中旬至</a:t>
                      </a:r>
                      <a:r>
                        <a:rPr lang="en-US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12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片区教研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参评教师提交教学设计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指导团队组织开展第一次修改教学设计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参评教师上课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指导团队组织第二次改课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rabicPeriod"/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片级展评（录制教学）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49165"/>
                  </a:ext>
                </a:extLst>
              </a:tr>
              <a:tr h="13097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区级</a:t>
                      </a:r>
                      <a:endParaRPr lang="zh-CN" sz="12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在第一学期教材中自选</a:t>
                      </a:r>
                      <a:endParaRPr lang="zh-CN" sz="12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第二学期</a:t>
                      </a:r>
                      <a:r>
                        <a:rPr lang="en-US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月至</a:t>
                      </a:r>
                      <a:r>
                        <a:rPr lang="en-US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区级教研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借助专家资源和区内研修团队指导</a:t>
                      </a:r>
                      <a:r>
                        <a:rPr lang="en-US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位选手第三次改课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研修员蹲点式校本研修指导，骨干教师送课下校，指导</a:t>
                      </a:r>
                      <a:r>
                        <a:rPr lang="en-US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位选手上课，集中研讨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推选出</a:t>
                      </a:r>
                      <a:r>
                        <a:rPr lang="en-US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1600" b="1" kern="0" dirty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名教师（录制教学）</a:t>
                      </a:r>
                      <a:endParaRPr lang="zh-CN" sz="12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207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54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F046641-3F3D-4D41-A14F-421B7C3994E4}"/>
              </a:ext>
            </a:extLst>
          </p:cNvPr>
          <p:cNvSpPr txBox="1"/>
          <p:nvPr/>
        </p:nvSpPr>
        <p:spPr>
          <a:xfrm>
            <a:off x="5324096" y="171227"/>
            <a:ext cx="1950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小学美术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16E3D8-6057-1D42-BAB6-F0492A8FC9D1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FDD952A-AF9F-4341-BD2B-AC7E92AD098E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KSO_Shape">
              <a:extLst>
                <a:ext uri="{FF2B5EF4-FFF2-40B4-BE49-F238E27FC236}">
                  <a16:creationId xmlns:a16="http://schemas.microsoft.com/office/drawing/2014/main" id="{E4D669EB-87A5-7745-B486-B296C513D215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id="{29220B7F-0B03-B416-15D3-64CD64A2651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51907" y="2465550"/>
          <a:ext cx="10957315" cy="413297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45160">
                  <a:extLst>
                    <a:ext uri="{9D8B030D-6E8A-4147-A177-3AD203B41FA5}">
                      <a16:colId xmlns:a16="http://schemas.microsoft.com/office/drawing/2014/main" val="3027214171"/>
                    </a:ext>
                  </a:extLst>
                </a:gridCol>
                <a:gridCol w="2792130">
                  <a:extLst>
                    <a:ext uri="{9D8B030D-6E8A-4147-A177-3AD203B41FA5}">
                      <a16:colId xmlns:a16="http://schemas.microsoft.com/office/drawing/2014/main" val="2366072002"/>
                    </a:ext>
                  </a:extLst>
                </a:gridCol>
                <a:gridCol w="2514001">
                  <a:extLst>
                    <a:ext uri="{9D8B030D-6E8A-4147-A177-3AD203B41FA5}">
                      <a16:colId xmlns:a16="http://schemas.microsoft.com/office/drawing/2014/main" val="2953098959"/>
                    </a:ext>
                  </a:extLst>
                </a:gridCol>
                <a:gridCol w="5006024">
                  <a:extLst>
                    <a:ext uri="{9D8B030D-6E8A-4147-A177-3AD203B41FA5}">
                      <a16:colId xmlns:a16="http://schemas.microsoft.com/office/drawing/2014/main" val="258464821"/>
                    </a:ext>
                  </a:extLst>
                </a:gridCol>
              </a:tblGrid>
              <a:tr h="44489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级别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展评内容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3335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16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主要教研活动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729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校级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学校按进度自选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第一学期</a:t>
                      </a:r>
                      <a:r>
                        <a:rPr lang="en-US" altLang="zh-CN" sz="16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</a:t>
                      </a:r>
                      <a:r>
                        <a:rPr lang="zh-CN" altLang="en-US" sz="16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月至</a:t>
                      </a:r>
                      <a:r>
                        <a:rPr lang="en-US" altLang="zh-CN" sz="16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r>
                        <a:rPr lang="zh-CN" altLang="en-US" sz="16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月中旬</a:t>
                      </a:r>
                      <a:endParaRPr lang="zh-CN" altLang="en-US" sz="16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学校自定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7769532"/>
                  </a:ext>
                </a:extLst>
              </a:tr>
              <a:tr h="11938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片级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本学期任教年级教学内容中自主选择</a:t>
                      </a:r>
                      <a:endParaRPr lang="zh-CN" altLang="en-US" sz="16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第一学期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月中旬至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片区教研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）参评教师提交教学设计、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PPT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）指导团队组织第一次改课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）参评教师上课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）指导团队组织第二次改课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）片级展评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62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区级</a:t>
                      </a: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结合片区课内容进行该单元内容选择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第二学期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月至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</a:t>
                      </a:r>
                      <a:endParaRPr lang="zh-CN" altLang="en-US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区级教研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）教师提交教学设计、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PPT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）研修团队指导区级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位参评教师第三次改课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位参评教师上课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）遴选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位教师进行区级展示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位教师第四次打磨改课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r>
                        <a:rPr lang="zh-CN" altLang="en-US" sz="16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）区级展示，提炼总结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749208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76464FE5-471C-3499-474F-767D8D294E8F}"/>
              </a:ext>
            </a:extLst>
          </p:cNvPr>
          <p:cNvSpPr txBox="1"/>
          <p:nvPr/>
        </p:nvSpPr>
        <p:spPr>
          <a:xfrm>
            <a:off x="651907" y="1389482"/>
            <a:ext cx="10957315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    在密切关注课标，深入理解分析教材的基础上，如何根据实际学情变革教学方式，创设与学习内容紧密相关且合理的单元及课时情境，有效激活调动学生已有经验并进行迁移应用，为解决关键问题搭建脚手架，从而落实好以素养培育为导向的教学目标。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64814" y="679531"/>
            <a:ext cx="5123231" cy="653668"/>
            <a:chOff x="1892509" y="1840682"/>
            <a:chExt cx="7451528" cy="961646"/>
          </a:xfrm>
        </p:grpSpPr>
        <p:sp>
          <p:nvSpPr>
            <p:cNvPr id="11" name="圆角矩形 10"/>
            <p:cNvSpPr/>
            <p:nvPr>
              <p:custDataLst>
                <p:tags r:id="rId1"/>
              </p:custDataLst>
            </p:nvPr>
          </p:nvSpPr>
          <p:spPr>
            <a:xfrm>
              <a:off x="2452041" y="1982882"/>
              <a:ext cx="6891995" cy="649888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85000" lnSpcReduction="2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2"/>
              </p:custDataLst>
            </p:nvPr>
          </p:nvSpPr>
          <p:spPr>
            <a:xfrm>
              <a:off x="1892509" y="1840682"/>
              <a:ext cx="961646" cy="961646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lnSpcReduction="1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3"/>
              </p:custDataLst>
            </p:nvPr>
          </p:nvSpPr>
          <p:spPr>
            <a:xfrm>
              <a:off x="1975310" y="1923483"/>
              <a:ext cx="796045" cy="79604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40000" lnSpcReduction="2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3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3240643" y="2069357"/>
              <a:ext cx="6103394" cy="45061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创设情境    激活经验    落实目标</a:t>
              </a:r>
              <a:endPara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87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5565" y="118110"/>
            <a:ext cx="4250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小学书法（写字）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25" name="椭圆 2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aphicFrame>
        <p:nvGraphicFramePr>
          <p:cNvPr id="30" name="表格 29"/>
          <p:cNvGraphicFramePr>
            <a:graphicFrameLocks noGrp="1"/>
          </p:cNvGraphicFramePr>
          <p:nvPr>
            <p:custDataLst>
              <p:tags r:id="rId1"/>
            </p:custDataLst>
            <p:extLst/>
          </p:nvPr>
        </p:nvGraphicFramePr>
        <p:xfrm>
          <a:off x="844347" y="1317387"/>
          <a:ext cx="10605531" cy="5516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78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4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2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542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级别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展评内容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3335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主要教研活动/方式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75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校级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1.软笔字教学可创造性使用教材，运用“一课一字，集字成篇”方式，依据学情自主确定教学内容。</a:t>
                      </a:r>
                      <a:endParaRPr lang="en-US" altLang="zh-CN" sz="1600" kern="100" dirty="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2.硬笔字教学可为语文课随堂识字、写字教学或集中识字、写字教学。</a:t>
                      </a:r>
                      <a:endParaRPr lang="en-US" altLang="zh-CN" sz="1600" kern="100" dirty="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第一学期9月至10月中旬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区级培训与校级培训相结合：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en-US" altLang="zh-CN" sz="1600" kern="100" dirty="0" err="1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书法</a:t>
                      </a:r>
                      <a:r>
                        <a:rPr lang="en-US" altLang="zh-CN" sz="1600" kern="100" dirty="0" err="1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（写字）教学“示范、讲解、评价”环节中问题研究与解决策略</a:t>
                      </a: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en-US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读思临评</a:t>
                      </a:r>
                      <a:r>
                        <a:rPr 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一体化</a:t>
                      </a: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专项培训。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637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片级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同上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第一学期10月中旬至12月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片区教研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：</a:t>
                      </a:r>
                      <a:endParaRPr lang="en-US" altLang="zh-CN" sz="1600" kern="100" dirty="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R="0" lv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</a:pPr>
                      <a:r>
                        <a:rPr lang="zh-CN" altLang="en-US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（</a:t>
                      </a:r>
                      <a:r>
                        <a:rPr lang="en-US" altLang="zh-CN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zh-CN" altLang="en-US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）教师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第一次说课</a:t>
                      </a: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，指导团队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指导教学设计与书写技能。</a:t>
                      </a:r>
                      <a:endParaRPr lang="en-US" altLang="zh-CN" sz="1600" kern="100" dirty="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R="0" lv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</a:pPr>
                      <a:r>
                        <a:rPr lang="en-US" altLang="zh-CN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(2)</a:t>
                      </a:r>
                      <a:r>
                        <a:rPr lang="en-US" altLang="zh-CN" sz="1600" kern="100" dirty="0" err="1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教师上课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，指导团队指导落实</a:t>
                      </a: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“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教学临评</a:t>
                      </a: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”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一体化</a:t>
                      </a:r>
                      <a:r>
                        <a:rPr lang="zh-CN" altLang="en-US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。</a:t>
                      </a:r>
                      <a:r>
                        <a:rPr lang="en-US" altLang="zh-CN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(3)</a:t>
                      </a:r>
                      <a:r>
                        <a:rPr lang="en-US" altLang="zh-CN" sz="1600" kern="100" dirty="0" err="1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指导团队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二次磨课，提升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作业评价实效。</a:t>
                      </a:r>
                    </a:p>
                    <a:p>
                      <a:pPr marR="0" lv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</a:pPr>
                      <a:r>
                        <a:rPr lang="en-US" altLang="zh-CN" sz="1600" kern="100" dirty="0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(4)</a:t>
                      </a:r>
                      <a:r>
                        <a:rPr lang="en-US" altLang="zh-CN" sz="1600" kern="100" dirty="0" err="1" smtClean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片级展评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。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072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区级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同上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第二学期3月至6月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区级教研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：</a:t>
                      </a:r>
                      <a:endParaRPr lang="en-US" altLang="zh-CN" sz="1600" kern="100" dirty="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（1）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围绕教学目标与评价方法的耦合关系</a:t>
                      </a: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第三次改课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。</a:t>
                      </a:r>
                      <a:endParaRPr lang="en-US" altLang="zh-CN" sz="1600" kern="100" dirty="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（2）8位选手上课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</a:pPr>
                      <a:r>
                        <a:rPr lang="en-US" altLang="zh-CN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（3）选出2位展示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</a:pP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（4）围绕</a:t>
                      </a: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教学目标与作业评价的耦合关系及循证实践第四次改课。</a:t>
                      </a:r>
                      <a:endParaRPr lang="zh-CN" altLang="en-US" sz="1600" kern="100" dirty="0"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</a:pPr>
                      <a:r>
                        <a:rPr lang="zh-CN" altLang="en-US" sz="1600" kern="100" dirty="0"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（5）区级展示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946587" y="634771"/>
            <a:ext cx="8401050" cy="653415"/>
            <a:chOff x="1892509" y="1840682"/>
            <a:chExt cx="12123853" cy="961646"/>
          </a:xfrm>
        </p:grpSpPr>
        <p:sp>
          <p:nvSpPr>
            <p:cNvPr id="5" name="圆角矩形 4"/>
            <p:cNvSpPr/>
            <p:nvPr>
              <p:custDataLst>
                <p:tags r:id="rId3"/>
              </p:custDataLst>
            </p:nvPr>
          </p:nvSpPr>
          <p:spPr>
            <a:xfrm>
              <a:off x="2452199" y="1982678"/>
              <a:ext cx="11564163" cy="650191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82500" lnSpcReduction="20000"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4"/>
              </p:custDataLst>
            </p:nvPr>
          </p:nvSpPr>
          <p:spPr>
            <a:xfrm>
              <a:off x="1892509" y="1840682"/>
              <a:ext cx="961646" cy="961646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fontScale="95000" lnSpcReduction="10000"/>
            </a:bodyPr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5"/>
              </p:custDataLst>
            </p:nvPr>
          </p:nvSpPr>
          <p:spPr>
            <a:xfrm>
              <a:off x="1975310" y="1923483"/>
              <a:ext cx="796045" cy="79604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37500" lnSpcReduction="20000"/>
            </a:bodyPr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5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5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2917684" y="2096648"/>
              <a:ext cx="10917656" cy="450276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书法（写字）课教学目标与作业评价的耦合关系及循证实践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153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62921">
            <a:off x="635" y="2250423"/>
            <a:ext cx="12193905" cy="46917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16432" y="5342159"/>
            <a:ext cx="1866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inpin heiti" panose="00000500000000000000" pitchFamily="2" charset="-122"/>
              </a:rPr>
              <a:t>2025年9月</a:t>
            </a:r>
            <a:r>
              <a:rPr lang="en-US" altLang="zh-CN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inpin heiti" panose="00000500000000000000" pitchFamily="2" charset="-122"/>
              </a:rPr>
              <a:t>8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inpin heiti" panose="00000500000000000000" pitchFamily="2" charset="-122"/>
              </a:rPr>
              <a:t>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5" y="1973046"/>
            <a:ext cx="12192635" cy="21698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通</a:t>
            </a:r>
            <a:r>
              <a:rPr kumimoji="0" lang="zh-CN" altLang="en-US" sz="42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州</a:t>
            </a:r>
            <a:r>
              <a:rPr kumimoji="0" lang="zh-CN" altLang="en-US" sz="42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区第三届中小学</a:t>
            </a:r>
            <a:r>
              <a:rPr kumimoji="0" lang="zh-CN" altLang="en-US" sz="48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sym typeface="+mn-ea"/>
              </a:rPr>
              <a:t>“通优课”</a:t>
            </a:r>
            <a:r>
              <a:rPr kumimoji="0" lang="zh-CN" altLang="en-US" sz="42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课堂教学展评</a:t>
            </a:r>
            <a:endParaRPr kumimoji="0" lang="en-US" altLang="zh-CN" sz="4200" b="1" i="0" u="none" strike="noStrike" kern="1200" cap="none" spc="0" normalizeH="0" baseline="0" noProof="0" dirty="0" smtClean="0">
              <a:ln/>
              <a:solidFill>
                <a:srgbClr val="FFC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活动启动暨校级展评工作部署会</a:t>
            </a:r>
            <a:endParaRPr kumimoji="0" lang="en-US" altLang="zh-CN" sz="2400" b="1" i="0" u="none" strike="noStrike" kern="1200" cap="none" spc="0" normalizeH="0" baseline="0" noProof="0" dirty="0" smtClean="0">
              <a:ln/>
              <a:solidFill>
                <a:srgbClr val="FFC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" y="384423"/>
            <a:ext cx="1025986" cy="11202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56939" y="4596321"/>
            <a:ext cx="6681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通州区中小学“通优课”课堂教学展评工作小组</a:t>
            </a:r>
          </a:p>
        </p:txBody>
      </p:sp>
    </p:spTree>
    <p:extLst>
      <p:ext uri="{BB962C8B-B14F-4D97-AF65-F5344CB8AC3E}">
        <p14:creationId xmlns:p14="http://schemas.microsoft.com/office/powerpoint/2010/main" val="359101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6428"/>
    </mc:Choice>
    <mc:Fallback xmlns="">
      <p:transition advTm="6428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F046641-3F3D-4D41-A14F-421B7C3994E4}"/>
              </a:ext>
            </a:extLst>
          </p:cNvPr>
          <p:cNvSpPr txBox="1"/>
          <p:nvPr/>
        </p:nvSpPr>
        <p:spPr>
          <a:xfrm>
            <a:off x="5155846" y="117832"/>
            <a:ext cx="1950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中学音乐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16E3D8-6057-1D42-BAB6-F0492A8FC9D1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FDD952A-AF9F-4341-BD2B-AC7E92AD098E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KSO_Shape">
              <a:extLst>
                <a:ext uri="{FF2B5EF4-FFF2-40B4-BE49-F238E27FC236}">
                  <a16:creationId xmlns:a16="http://schemas.microsoft.com/office/drawing/2014/main" id="{E4D669EB-87A5-7745-B486-B296C513D215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id="{29220B7F-0B03-B416-15D3-64CD64A2651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51907" y="2609431"/>
          <a:ext cx="11125387" cy="413805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8105">
                  <a:extLst>
                    <a:ext uri="{9D8B030D-6E8A-4147-A177-3AD203B41FA5}">
                      <a16:colId xmlns:a16="http://schemas.microsoft.com/office/drawing/2014/main" val="3027214171"/>
                    </a:ext>
                  </a:extLst>
                </a:gridCol>
                <a:gridCol w="1086352">
                  <a:extLst>
                    <a:ext uri="{9D8B030D-6E8A-4147-A177-3AD203B41FA5}">
                      <a16:colId xmlns:a16="http://schemas.microsoft.com/office/drawing/2014/main" val="2366072002"/>
                    </a:ext>
                  </a:extLst>
                </a:gridCol>
                <a:gridCol w="2583402">
                  <a:extLst>
                    <a:ext uri="{9D8B030D-6E8A-4147-A177-3AD203B41FA5}">
                      <a16:colId xmlns:a16="http://schemas.microsoft.com/office/drawing/2014/main" val="2953098959"/>
                    </a:ext>
                  </a:extLst>
                </a:gridCol>
                <a:gridCol w="6317528">
                  <a:extLst>
                    <a:ext uri="{9D8B030D-6E8A-4147-A177-3AD203B41FA5}">
                      <a16:colId xmlns:a16="http://schemas.microsoft.com/office/drawing/2014/main" val="258464821"/>
                    </a:ext>
                  </a:extLst>
                </a:gridCol>
              </a:tblGrid>
              <a:tr h="44489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级别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展评内容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3335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主要教研活动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729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校级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zh-CN" sz="18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七、八年级上册新教材</a:t>
                      </a:r>
                      <a:endParaRPr lang="zh-CN" altLang="en-US" sz="1800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第一学期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月至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月中旬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    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通过</a:t>
                      </a: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区级研修活动开展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的</a:t>
                      </a:r>
                      <a:r>
                        <a:rPr lang="zh-CN" altLang="zh-CN" sz="1600" kern="100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学习内容</a:t>
                      </a: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（课程结构化）、</a:t>
                      </a:r>
                      <a:r>
                        <a:rPr lang="zh-CN" altLang="zh-CN" sz="1600" kern="100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学习方式</a:t>
                      </a: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（沉浸式、合作式）、</a:t>
                      </a:r>
                      <a:r>
                        <a:rPr lang="zh-CN" altLang="zh-CN" sz="1600" kern="100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跨学科融合</a:t>
                      </a: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（有意义的融合点）、</a:t>
                      </a:r>
                      <a:r>
                        <a:rPr lang="zh-CN" altLang="zh-CN" sz="1600" kern="100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创造性思维</a:t>
                      </a: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（某种成熟学习法满足梯度合理、易于操作的学习范式）、</a:t>
                      </a:r>
                      <a:r>
                        <a:rPr lang="zh-CN" altLang="zh-CN" sz="1600" kern="100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学习评价</a:t>
                      </a: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（教学评一体化）</a:t>
                      </a:r>
                      <a:r>
                        <a:rPr lang="zh-CN" altLang="zh-CN" sz="1600" kern="100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资源开发</a:t>
                      </a: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（探寻薄弱学校极具特色并适于开展学习的教学方式与用具）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等</a:t>
                      </a: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专业培训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进行校级的再学习与研讨</a:t>
                      </a:r>
                      <a:r>
                        <a:rPr lang="zh-CN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。</a:t>
                      </a:r>
                      <a:endParaRPr lang="zh-CN" altLang="en-US" sz="1600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7769532"/>
                  </a:ext>
                </a:extLst>
              </a:tr>
              <a:tr h="11938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片级</a:t>
                      </a:r>
                      <a:endParaRPr lang="zh-CN" altLang="en-US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zh-CN" sz="18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七、八年级上册新教材</a:t>
                      </a:r>
                      <a:endParaRPr lang="zh-CN" altLang="en-US" sz="1800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第一学期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月中旬至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   由牵头校学科组长组织片区教研，区骨干和片区学科教师共同参与，可邀请区教研力量。</a:t>
                      </a:r>
                      <a:endParaRPr lang="en-US" altLang="zh-CN" sz="1600" kern="100" dirty="0" smtClean="0"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教师提交教学设计和</a:t>
                      </a:r>
                      <a:r>
                        <a:rPr lang="en-US" altLang="zh-CN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PPT——</a:t>
                      </a:r>
                      <a:r>
                        <a:rPr lang="zh-CN" altLang="en-US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指导团队组织第一次改课</a:t>
                      </a:r>
                      <a:r>
                        <a:rPr lang="en-US" altLang="zh-CN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——</a:t>
                      </a:r>
                      <a:r>
                        <a:rPr lang="zh-CN" altLang="en-US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参评教师上课</a:t>
                      </a:r>
                      <a:r>
                        <a:rPr lang="en-US" altLang="zh-CN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——</a:t>
                      </a:r>
                      <a:r>
                        <a:rPr lang="zh-CN" altLang="en-US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指导团队组织第二次改课</a:t>
                      </a:r>
                      <a:r>
                        <a:rPr lang="en-US" altLang="zh-CN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——</a:t>
                      </a:r>
                      <a:r>
                        <a:rPr lang="zh-CN" altLang="en-US" sz="16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片级展评</a:t>
                      </a:r>
                      <a:endParaRPr lang="zh-CN" altLang="en-US" sz="16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62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区级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zh-CN" sz="18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七、八年级上册新教材</a:t>
                      </a:r>
                      <a:endParaRPr lang="zh-CN" altLang="en-US" sz="1800" kern="100" dirty="0" smtClean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第二学期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月至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   教师提交教学设计和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PPT——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区教研组织骨干教师及专家第一次改课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——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参评教师上课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——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第二次改课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——</a:t>
                      </a:r>
                      <a:r>
                        <a:rPr lang="zh-CN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遴选推优、进行展评，反思提炼及经验交流活动。</a:t>
                      </a:r>
                      <a:endParaRPr lang="en-US" altLang="zh-CN" sz="1600" kern="100" dirty="0" smtClean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749208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76464FE5-471C-3499-474F-767D8D294E8F}"/>
              </a:ext>
            </a:extLst>
          </p:cNvPr>
          <p:cNvSpPr txBox="1"/>
          <p:nvPr/>
        </p:nvSpPr>
        <p:spPr>
          <a:xfrm>
            <a:off x="651907" y="1479564"/>
            <a:ext cx="11125387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     </a:t>
            </a: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教师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需要在课堂教学实践中深入理解新课标的内涵，落实从“工具性”到“人本性”的转变，从“学科本位”到“学生发展本位”的转变，从“双基”到“素养”的转变。在真实的情境中设计驱动性的项目与任务，强调深度的反思与迁移，走向学科融合，最终实现对教师角色的重新定义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08306" y="638185"/>
            <a:ext cx="8751430" cy="746732"/>
            <a:chOff x="1892509" y="1815421"/>
            <a:chExt cx="9699755" cy="1098557"/>
          </a:xfrm>
        </p:grpSpPr>
        <p:sp>
          <p:nvSpPr>
            <p:cNvPr id="11" name="圆角矩形 10"/>
            <p:cNvSpPr/>
            <p:nvPr>
              <p:custDataLst>
                <p:tags r:id="rId1"/>
              </p:custDataLst>
            </p:nvPr>
          </p:nvSpPr>
          <p:spPr>
            <a:xfrm>
              <a:off x="2452041" y="1982882"/>
              <a:ext cx="8837709" cy="649888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85000" lnSpcReduction="2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2"/>
              </p:custDataLst>
            </p:nvPr>
          </p:nvSpPr>
          <p:spPr>
            <a:xfrm>
              <a:off x="1892509" y="1815421"/>
              <a:ext cx="961646" cy="1098557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3"/>
              </p:custDataLst>
            </p:nvPr>
          </p:nvSpPr>
          <p:spPr>
            <a:xfrm>
              <a:off x="1892509" y="1815421"/>
              <a:ext cx="961646" cy="1098557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2936957" y="2096196"/>
              <a:ext cx="8655307" cy="45061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000" b="1" i="0" u="none" strike="noStrike" kern="1200" cap="none" spc="20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如何在课堂中将“专业知识与技能”转化为“学科核心素养”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024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F046641-3F3D-4D41-A14F-421B7C3994E4}"/>
              </a:ext>
            </a:extLst>
          </p:cNvPr>
          <p:cNvSpPr txBox="1"/>
          <p:nvPr/>
        </p:nvSpPr>
        <p:spPr>
          <a:xfrm>
            <a:off x="5155846" y="117832"/>
            <a:ext cx="1950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中学美术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16E3D8-6057-1D42-BAB6-F0492A8FC9D1}"/>
              </a:ext>
            </a:extLst>
          </p:cNvPr>
          <p:cNvGrpSpPr/>
          <p:nvPr/>
        </p:nvGrpSpPr>
        <p:grpSpPr>
          <a:xfrm>
            <a:off x="333505" y="258478"/>
            <a:ext cx="799105" cy="799105"/>
            <a:chOff x="189829" y="357751"/>
            <a:chExt cx="599329" cy="59932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FDD952A-AF9F-4341-BD2B-AC7E92AD098E}"/>
                </a:ext>
              </a:extLst>
            </p:cNvPr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KSO_Shape">
              <a:extLst>
                <a:ext uri="{FF2B5EF4-FFF2-40B4-BE49-F238E27FC236}">
                  <a16:creationId xmlns:a16="http://schemas.microsoft.com/office/drawing/2014/main" id="{E4D669EB-87A5-7745-B486-B296C513D215}"/>
                </a:ext>
              </a:extLst>
            </p:cNvPr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00438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id="{29220B7F-0B03-B416-15D3-64CD64A2651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51907" y="2480180"/>
          <a:ext cx="11125388" cy="401105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8106">
                  <a:extLst>
                    <a:ext uri="{9D8B030D-6E8A-4147-A177-3AD203B41FA5}">
                      <a16:colId xmlns:a16="http://schemas.microsoft.com/office/drawing/2014/main" val="3027214171"/>
                    </a:ext>
                  </a:extLst>
                </a:gridCol>
                <a:gridCol w="2659554">
                  <a:extLst>
                    <a:ext uri="{9D8B030D-6E8A-4147-A177-3AD203B41FA5}">
                      <a16:colId xmlns:a16="http://schemas.microsoft.com/office/drawing/2014/main" val="2366072002"/>
                    </a:ext>
                  </a:extLst>
                </a:gridCol>
                <a:gridCol w="2591052">
                  <a:extLst>
                    <a:ext uri="{9D8B030D-6E8A-4147-A177-3AD203B41FA5}">
                      <a16:colId xmlns:a16="http://schemas.microsoft.com/office/drawing/2014/main" val="2953098959"/>
                    </a:ext>
                  </a:extLst>
                </a:gridCol>
                <a:gridCol w="4736676">
                  <a:extLst>
                    <a:ext uri="{9D8B030D-6E8A-4147-A177-3AD203B41FA5}">
                      <a16:colId xmlns:a16="http://schemas.microsoft.com/office/drawing/2014/main" val="258464821"/>
                    </a:ext>
                  </a:extLst>
                </a:gridCol>
              </a:tblGrid>
              <a:tr h="44489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级别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展评内容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3335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主要教研活动</a:t>
                      </a:r>
                      <a:r>
                        <a:rPr lang="en-US" alt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</a:t>
                      </a:r>
                      <a:r>
                        <a:rPr lang="zh-CN" alt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729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校级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七、八年级上册新教材</a:t>
                      </a:r>
                      <a:endParaRPr lang="zh-CN" altLang="en-US" sz="18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第一学期</a:t>
                      </a:r>
                      <a:r>
                        <a:rPr lang="en-US" alt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</a:t>
                      </a:r>
                      <a:r>
                        <a:rPr lang="zh-CN" alt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月至</a:t>
                      </a:r>
                      <a:r>
                        <a:rPr lang="en-US" alt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r>
                        <a:rPr lang="zh-CN" alt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月中旬</a:t>
                      </a:r>
                      <a:endParaRPr lang="zh-CN" altLang="en-US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区级专项培训、学校自主教研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7769532"/>
                  </a:ext>
                </a:extLst>
              </a:tr>
              <a:tr h="11938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片级</a:t>
                      </a:r>
                      <a:endParaRPr lang="zh-CN" altLang="en-US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七、八年级上册新教材</a:t>
                      </a:r>
                      <a:endParaRPr lang="zh-CN" altLang="en-US" sz="1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第一学期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月中旬至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牵头学校组织片区教研（形式自定）；研修员、骨干教师参与指导。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1.</a:t>
                      </a:r>
                      <a:r>
                        <a:rPr lang="zh-CN" altLang="en-US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通过线上、线下对提交教学设计、</a:t>
                      </a:r>
                      <a:r>
                        <a:rPr lang="en-US" altLang="zh-CN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PPT</a:t>
                      </a:r>
                      <a:r>
                        <a:rPr lang="zh-CN" altLang="en-US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进行诊断指导；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2.</a:t>
                      </a:r>
                      <a:r>
                        <a:rPr lang="zh-CN" altLang="en-US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现场听评课、录像课观摩的方式进行跟进指导；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3.</a:t>
                      </a:r>
                      <a:r>
                        <a:rPr lang="zh-CN" altLang="en-US" sz="1800" kern="10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片</a:t>
                      </a:r>
                      <a:r>
                        <a:rPr lang="zh-CN" altLang="en-US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区展示与指导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62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区级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七、八年级上册新教材</a:t>
                      </a:r>
                      <a:endParaRPr lang="zh-CN" altLang="en-US" sz="1800" b="1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第二学期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月至</a:t>
                      </a:r>
                      <a:r>
                        <a:rPr lang="en-US" altLang="zh-CN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r>
                        <a:rPr lang="zh-CN" altLang="en-US" sz="1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</a:t>
                      </a:r>
                      <a:endParaRPr lang="zh-CN" altLang="en-US" sz="1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1.</a:t>
                      </a:r>
                      <a:r>
                        <a:rPr lang="zh-CN" altLang="en-US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邀请专家对提交的案例材料进行集中指导。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2.</a:t>
                      </a:r>
                      <a:r>
                        <a:rPr lang="zh-CN" altLang="en-US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以说课或微课的方式展示并进行集中指导。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3.</a:t>
                      </a:r>
                      <a:r>
                        <a:rPr lang="zh-CN" altLang="en-US" sz="1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以现场课观摩展示的方式进行指导和经验总结</a:t>
                      </a:r>
                    </a:p>
                  </a:txBody>
                  <a:tcPr marL="68580" marR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749208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76464FE5-471C-3499-474F-767D8D294E8F}"/>
              </a:ext>
            </a:extLst>
          </p:cNvPr>
          <p:cNvSpPr txBox="1"/>
          <p:nvPr/>
        </p:nvSpPr>
        <p:spPr>
          <a:xfrm>
            <a:off x="651907" y="1479564"/>
            <a:ext cx="11125387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在新的学习理念下，合理运用一定的学习方式（模式）、方法、手段对提升学习质量具有重要作用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38570" y="730749"/>
            <a:ext cx="5185277" cy="653668"/>
            <a:chOff x="1892509" y="1840682"/>
            <a:chExt cx="7541772" cy="961646"/>
          </a:xfrm>
        </p:grpSpPr>
        <p:sp>
          <p:nvSpPr>
            <p:cNvPr id="11" name="圆角矩形 10"/>
            <p:cNvSpPr/>
            <p:nvPr>
              <p:custDataLst>
                <p:tags r:id="rId1"/>
              </p:custDataLst>
            </p:nvPr>
          </p:nvSpPr>
          <p:spPr>
            <a:xfrm>
              <a:off x="2452041" y="1982882"/>
              <a:ext cx="6500601" cy="649888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1F74AD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120000" tIns="62400" rIns="120000" bIns="62400" numCol="1" spcCol="0" rtlCol="0" fromWordArt="0" anchor="ctr" anchorCtr="0" forceAA="0" compatLnSpc="1">
              <a:normAutofit fontScale="85000" lnSpcReduction="20000"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400" b="0" i="0" u="none" strike="noStrike" kern="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2"/>
              </p:custDataLst>
            </p:nvPr>
          </p:nvSpPr>
          <p:spPr>
            <a:xfrm>
              <a:off x="1892509" y="1840682"/>
              <a:ext cx="961646" cy="961646"/>
            </a:xfrm>
            <a:prstGeom prst="ellipse">
              <a:avLst/>
            </a:prstGeom>
            <a:solidFill>
              <a:srgbClr val="1F74A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sysClr val="window" lastClr="CCE8CF">
                  <a:lumMod val="75000"/>
                  <a:alpha val="40000"/>
                </a:sys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rmAutofit lnSpcReduction="1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3"/>
              </p:custDataLst>
            </p:nvPr>
          </p:nvSpPr>
          <p:spPr>
            <a:xfrm>
              <a:off x="1975310" y="1923483"/>
              <a:ext cx="796045" cy="79604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CCE8CF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fontScale="40000" lnSpcReduction="20000"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CCE8C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关键问题</a:t>
              </a:r>
              <a:endParaRPr kumimoji="0" lang="en-US" altLang="zh-CN" sz="3733" b="0" i="0" u="none" strike="noStrike" kern="0" cap="none" spc="0" normalizeH="0" baseline="0" noProof="0" dirty="0">
                <a:ln>
                  <a:noFill/>
                </a:ln>
                <a:solidFill>
                  <a:sysClr val="window" lastClr="CCE8C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3330887" y="2096196"/>
              <a:ext cx="6103394" cy="45061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变革学习方式，促进有效学习</a:t>
              </a:r>
              <a:endPara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531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" y="348995"/>
            <a:ext cx="2421636" cy="1987296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489692" y="3933445"/>
            <a:ext cx="1702307" cy="18089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alphaModFix amt="20000"/>
          </a:blip>
          <a:stretch>
            <a:fillRect/>
          </a:stretch>
        </p:blipFill>
        <p:spPr>
          <a:xfrm>
            <a:off x="4701540" y="6118013"/>
            <a:ext cx="2854960" cy="4250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21637" y="2434976"/>
            <a:ext cx="79773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</a:rPr>
              <a:t>                   第三部分  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方正小标宋简体" panose="02000000000000000000" pitchFamily="2" charset="-122"/>
              <a:ea typeface="方正小标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方正小标宋简体" panose="02000000000000000000" pitchFamily="2" charset="-122"/>
              <a:ea typeface="方正小标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</a:rPr>
              <a:t>     “六有”评价标准培训 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方正小标宋简体" panose="02000000000000000000" pitchFamily="2" charset="-122"/>
              <a:ea typeface="方正小标宋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165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62921">
            <a:off x="635" y="2250423"/>
            <a:ext cx="12193905" cy="46917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16432" y="5342159"/>
            <a:ext cx="1866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inpin heiti" panose="00000500000000000000" pitchFamily="2" charset="-122"/>
              </a:rPr>
              <a:t>2025年9月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inpin heiti" panose="00000500000000000000" pitchFamily="2" charset="-122"/>
              </a:rPr>
              <a:t>8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inpin heiti" panose="00000500000000000000" pitchFamily="2" charset="-122"/>
              </a:rPr>
              <a:t>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5" y="1973046"/>
            <a:ext cx="12192635" cy="21698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通</a:t>
            </a:r>
            <a:r>
              <a:rPr kumimoji="0" lang="zh-CN" altLang="en-US" sz="42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州</a:t>
            </a:r>
            <a:r>
              <a:rPr kumimoji="0" lang="zh-CN" altLang="en-US" sz="42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区第三届中小学</a:t>
            </a:r>
            <a:r>
              <a:rPr kumimoji="0" lang="zh-CN" altLang="en-US" sz="48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sym typeface="+mn-ea"/>
              </a:rPr>
              <a:t>“通优课”</a:t>
            </a:r>
            <a:r>
              <a:rPr kumimoji="0" lang="zh-CN" altLang="en-US" sz="42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课堂教学展评</a:t>
            </a:r>
            <a:endParaRPr kumimoji="0" lang="en-US" altLang="zh-CN" sz="4200" b="1" i="0" u="none" strike="noStrike" kern="1200" cap="none" spc="0" normalizeH="0" baseline="0" noProof="0" dirty="0" smtClean="0">
              <a:ln/>
              <a:solidFill>
                <a:srgbClr val="FFC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00" b="1" i="0" u="none" strike="noStrike" kern="1200" cap="none" spc="0" normalizeH="0" baseline="0" noProof="0" dirty="0" smtClean="0">
                <a:ln/>
                <a:solidFill>
                  <a:srgbClr val="FFC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活动启动暨校级展评工作部署会</a:t>
            </a:r>
            <a:endParaRPr kumimoji="0" lang="en-US" altLang="zh-CN" sz="2400" b="1" i="0" u="none" strike="noStrike" kern="1200" cap="none" spc="0" normalizeH="0" baseline="0" noProof="0" dirty="0" smtClean="0">
              <a:ln/>
              <a:solidFill>
                <a:srgbClr val="FFC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" y="384423"/>
            <a:ext cx="1025986" cy="11202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56939" y="4596321"/>
            <a:ext cx="6681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通州区中小学“通优课”课堂教学展评工作小组</a:t>
            </a:r>
          </a:p>
        </p:txBody>
      </p:sp>
    </p:spTree>
    <p:extLst>
      <p:ext uri="{BB962C8B-B14F-4D97-AF65-F5344CB8AC3E}">
        <p14:creationId xmlns:p14="http://schemas.microsoft.com/office/powerpoint/2010/main" val="324554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6428"/>
    </mc:Choice>
    <mc:Fallback xmlns="">
      <p:transition advTm="642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" y="348995"/>
            <a:ext cx="2421636" cy="1987296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489692" y="3933445"/>
            <a:ext cx="1702307" cy="18089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alphaModFix amt="20000"/>
          </a:blip>
          <a:stretch>
            <a:fillRect/>
          </a:stretch>
        </p:blipFill>
        <p:spPr>
          <a:xfrm>
            <a:off x="4701540" y="6118013"/>
            <a:ext cx="2854960" cy="4250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21637" y="2434976"/>
            <a:ext cx="79773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70C0"/>
                </a:solidFill>
                <a:latin typeface="方正小标宋简体" panose="02000000000000000000" pitchFamily="2" charset="-122"/>
                <a:ea typeface="方正小标宋简体" panose="02000000000000000000" pitchFamily="2" charset="-122"/>
              </a:rPr>
              <a:t>                   第一部分  </a:t>
            </a:r>
            <a:endParaRPr lang="en-US" altLang="zh-CN" sz="4400" dirty="0" smtClean="0">
              <a:solidFill>
                <a:srgbClr val="0070C0"/>
              </a:solidFill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  <a:p>
            <a:endParaRPr lang="en-US" altLang="zh-CN" sz="4400" dirty="0" smtClean="0">
              <a:solidFill>
                <a:srgbClr val="0070C0"/>
              </a:solidFill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  <a:p>
            <a:r>
              <a:rPr lang="zh-CN" altLang="en-US" sz="4400" dirty="0" smtClean="0">
                <a:solidFill>
                  <a:srgbClr val="0070C0"/>
                </a:solidFill>
                <a:latin typeface="方正小标宋简体" panose="02000000000000000000" pitchFamily="2" charset="-122"/>
                <a:ea typeface="方正小标宋简体" panose="02000000000000000000" pitchFamily="2" charset="-122"/>
              </a:rPr>
              <a:t>         方案解读和工作布置 </a:t>
            </a:r>
            <a:endParaRPr lang="zh-CN" altLang="en-US" sz="4400" dirty="0">
              <a:solidFill>
                <a:srgbClr val="0070C0"/>
              </a:solidFill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228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1362921">
            <a:off x="-1270" y="2250423"/>
            <a:ext cx="12193905" cy="46917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16433" y="5342159"/>
            <a:ext cx="1866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377"/>
            <a:r>
              <a:rPr lang="en-US" altLang="zh-CN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inpin heiti" panose="00000500000000000000" pitchFamily="2" charset="-122"/>
              </a:rPr>
              <a:t>2025年9</a:t>
            </a:r>
            <a:r>
              <a:rPr lang="en-US" altLang="zh-CN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inpin heiti" panose="00000500000000000000" pitchFamily="2" charset="-122"/>
              </a:rPr>
              <a:t>月8日</a:t>
            </a:r>
            <a:endParaRPr lang="en-US" altLang="zh-CN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  <a:sym typeface="inpin heiti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635" y="2180862"/>
            <a:ext cx="12192635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14377">
              <a:lnSpc>
                <a:spcPct val="150000"/>
              </a:lnSpc>
            </a:pPr>
            <a:r>
              <a:rPr lang="zh-CN" altLang="en-US" sz="3733" b="1" dirty="0">
                <a:ln/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第三届</a:t>
            </a:r>
            <a:r>
              <a:rPr lang="zh-CN" altLang="en-US" sz="4800" b="1" dirty="0">
                <a:ln/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“通优课”</a:t>
            </a:r>
            <a:r>
              <a:rPr lang="zh-CN" altLang="en-US" sz="3733" b="1" dirty="0">
                <a:ln/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方案解读及校级展评工作布置</a:t>
            </a:r>
            <a:endParaRPr lang="en-US" altLang="zh-CN" sz="3733" b="1" dirty="0">
              <a:ln/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" y="384425"/>
            <a:ext cx="1025987" cy="11202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72357" y="4596322"/>
            <a:ext cx="6681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r>
              <a:rPr lang="zh-CN" altLang="en-US" sz="24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通州区中小学“通优课”课堂教学展评工作小组</a:t>
            </a:r>
          </a:p>
        </p:txBody>
      </p:sp>
    </p:spTree>
    <p:extLst>
      <p:ext uri="{BB962C8B-B14F-4D97-AF65-F5344CB8AC3E}">
        <p14:creationId xmlns:p14="http://schemas.microsoft.com/office/powerpoint/2010/main" val="168383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666747" y="303095"/>
            <a:ext cx="4378452" cy="4311395"/>
          </a:xfrm>
          <a:prstGeom prst="rect">
            <a:avLst/>
          </a:prstGeom>
        </p:spPr>
      </p:pic>
      <p:sp>
        <p:nvSpPr>
          <p:cNvPr id="39" name="textbox 39"/>
          <p:cNvSpPr/>
          <p:nvPr/>
        </p:nvSpPr>
        <p:spPr>
          <a:xfrm>
            <a:off x="431371" y="1988821"/>
            <a:ext cx="10849205" cy="3336713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defTabSz="1219170" eaLnBrk="0">
              <a:lnSpc>
                <a:spcPct val="83000"/>
              </a:lnSpc>
              <a:defRPr/>
            </a:pPr>
            <a:endParaRPr lang="en-US" altLang="en-US" sz="133" dirty="0">
              <a:solidFill>
                <a:prstClr val="black"/>
              </a:solidFill>
              <a:latin typeface="Calibri"/>
            </a:endParaRPr>
          </a:p>
          <a:p>
            <a:pPr marL="4547333" defTabSz="1219170" eaLnBrk="0">
              <a:lnSpc>
                <a:spcPct val="76000"/>
              </a:lnSpc>
              <a:defRPr/>
            </a:pPr>
            <a:r>
              <a:rPr sz="9600" b="1" spc="-267" dirty="0">
                <a:solidFill>
                  <a:srgbClr val="034C9C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0</a:t>
            </a:r>
            <a:r>
              <a:rPr sz="9600" b="1" spc="-253" dirty="0">
                <a:solidFill>
                  <a:srgbClr val="034C9C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1</a:t>
            </a:r>
            <a:endParaRPr lang="en-US" altLang="en-US" sz="96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12000"/>
              </a:lnSpc>
              <a:defRPr/>
            </a:pPr>
            <a:endParaRPr lang="en-US" altLang="en-US" sz="10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03000"/>
              </a:lnSpc>
              <a:defRPr/>
            </a:pPr>
            <a:endParaRPr lang="en-US" altLang="en-US" sz="1300" dirty="0">
              <a:solidFill>
                <a:prstClr val="black"/>
              </a:solidFill>
              <a:latin typeface="Calibri"/>
            </a:endParaRPr>
          </a:p>
          <a:p>
            <a:pPr defTabSz="1219170" eaLnBrk="0">
              <a:lnSpc>
                <a:spcPct val="12000"/>
              </a:lnSpc>
              <a:defRPr/>
            </a:pPr>
            <a:endParaRPr lang="en-US" altLang="en-US" sz="133" dirty="0">
              <a:solidFill>
                <a:prstClr val="black"/>
              </a:solidFill>
              <a:latin typeface="Calibri"/>
            </a:endParaRPr>
          </a:p>
          <a:p>
            <a:pPr marL="16933" defTabSz="1219170" eaLnBrk="0">
              <a:lnSpc>
                <a:spcPct val="97000"/>
              </a:lnSpc>
              <a:defRPr/>
            </a:pPr>
            <a:r>
              <a:rPr lang="en-US" sz="5400" spc="-13" dirty="0">
                <a:ln w="15875" cap="flat" cmpd="sng">
                  <a:solidFill>
                    <a:srgbClr val="034C9C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34C9C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</a:t>
            </a:r>
            <a:r>
              <a:rPr sz="5400" spc="-13" dirty="0">
                <a:ln w="15875" cap="flat" cmpd="sng">
                  <a:solidFill>
                    <a:srgbClr val="034C9C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34C9C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5400" spc="-13" dirty="0" err="1">
                <a:ln w="15875" cap="flat" cmpd="sng">
                  <a:solidFill>
                    <a:srgbClr val="034C9C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34C9C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通优课</a:t>
            </a:r>
            <a:r>
              <a:rPr sz="5400" spc="-13" dirty="0">
                <a:ln w="15875" cap="flat" cmpd="sng">
                  <a:solidFill>
                    <a:srgbClr val="034C9C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34C9C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5400" spc="-13" dirty="0">
                <a:ln w="15875" cap="flat" cmpd="sng">
                  <a:solidFill>
                    <a:srgbClr val="034C9C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34C9C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lang="en-US" altLang="en-US" sz="5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" y="348995"/>
            <a:ext cx="2421636" cy="1987296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489692" y="3933445"/>
            <a:ext cx="1702307" cy="18089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4701540" y="6118013"/>
            <a:ext cx="2854960" cy="42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46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微信图片_202305090929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9421091" y="-27093"/>
            <a:ext cx="2752282" cy="2467617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27883" y="549802"/>
            <a:ext cx="7636933" cy="938953"/>
            <a:chOff x="566727" y="371711"/>
            <a:chExt cx="5727700" cy="704215"/>
          </a:xfrm>
        </p:grpSpPr>
        <p:sp>
          <p:nvSpPr>
            <p:cNvPr id="24" name="Diamond 33"/>
            <p:cNvSpPr/>
            <p:nvPr>
              <p:custDataLst>
                <p:tags r:id="rId22"/>
              </p:custDataLst>
            </p:nvPr>
          </p:nvSpPr>
          <p:spPr>
            <a:xfrm>
              <a:off x="566727" y="371711"/>
              <a:ext cx="704215" cy="704215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 defTabSz="1219170"/>
              <a:r>
                <a:rPr lang="zh-CN" altLang="en-US" sz="2667" b="1" dirty="0" smtClean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（一）</a:t>
              </a:r>
              <a:endParaRPr lang="zh-CN" altLang="en-US" sz="2667" b="1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23"/>
              </p:custDataLst>
            </p:nvPr>
          </p:nvSpPr>
          <p:spPr>
            <a:xfrm>
              <a:off x="1303327" y="464421"/>
              <a:ext cx="49911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通优课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”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释义</a:t>
              </a:r>
              <a:endPara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仿宋_GB2312" panose="02010609030101010101" charset="-122"/>
                <a:sym typeface="+mn-ea"/>
              </a:endParaRPr>
            </a:p>
          </p:txBody>
        </p:sp>
      </p:grpSp>
      <p:cxnSp>
        <p:nvCxnSpPr>
          <p:cNvPr id="77" name="直接连接符 76"/>
          <p:cNvCxnSpPr/>
          <p:nvPr>
            <p:custDataLst>
              <p:tags r:id="rId3"/>
            </p:custDataLst>
          </p:nvPr>
        </p:nvCxnSpPr>
        <p:spPr>
          <a:xfrm flipH="1">
            <a:off x="5945661" y="3644009"/>
            <a:ext cx="3175659" cy="0"/>
          </a:xfrm>
          <a:prstGeom prst="line">
            <a:avLst/>
          </a:prstGeom>
          <a:noFill/>
          <a:ln w="6350" cap="flat" cmpd="sng" algn="ctr">
            <a:solidFill>
              <a:srgbClr val="87102C"/>
            </a:solidFill>
            <a:prstDash val="solid"/>
            <a:miter lim="800000"/>
          </a:ln>
          <a:effectLst/>
        </p:spPr>
      </p:cxnSp>
      <p:sp>
        <p:nvSpPr>
          <p:cNvPr id="3" name="圆角矩形 2"/>
          <p:cNvSpPr/>
          <p:nvPr>
            <p:custDataLst>
              <p:tags r:id="rId4"/>
            </p:custDataLst>
          </p:nvPr>
        </p:nvSpPr>
        <p:spPr>
          <a:xfrm>
            <a:off x="7429975" y="3065014"/>
            <a:ext cx="1212979" cy="4267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FF">
                  <a:lumMod val="75000"/>
                </a:srgbClr>
              </a:gs>
              <a:gs pos="50000">
                <a:srgbClr val="FFFFFF">
                  <a:lumMod val="95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1270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0000" tIns="46800" rIns="90000" bIns="0" rtlCol="0" anchor="ctr" anchorCtr="0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>
                <a:solidFill>
                  <a:srgbClr val="87102C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rPr>
              <a:t>优</a:t>
            </a:r>
          </a:p>
        </p:txBody>
      </p:sp>
      <p:cxnSp>
        <p:nvCxnSpPr>
          <p:cNvPr id="82" name="直接连接符 81"/>
          <p:cNvCxnSpPr/>
          <p:nvPr>
            <p:custDataLst>
              <p:tags r:id="rId5"/>
            </p:custDataLst>
          </p:nvPr>
        </p:nvCxnSpPr>
        <p:spPr>
          <a:xfrm flipH="1">
            <a:off x="3215683" y="6255019"/>
            <a:ext cx="3175659" cy="0"/>
          </a:xfrm>
          <a:prstGeom prst="line">
            <a:avLst/>
          </a:prstGeom>
          <a:noFill/>
          <a:ln w="6350" cap="flat" cmpd="sng" algn="ctr">
            <a:solidFill>
              <a:srgbClr val="87102C"/>
            </a:solidFill>
            <a:prstDash val="solid"/>
            <a:miter lim="800000"/>
          </a:ln>
          <a:effectLst/>
        </p:spPr>
      </p:cxnSp>
      <p:sp>
        <p:nvSpPr>
          <p:cNvPr id="65" name="圆角矩形 64"/>
          <p:cNvSpPr/>
          <p:nvPr>
            <p:custDataLst>
              <p:tags r:id="rId6"/>
            </p:custDataLst>
          </p:nvPr>
        </p:nvSpPr>
        <p:spPr>
          <a:xfrm>
            <a:off x="4241104" y="5674505"/>
            <a:ext cx="1212979" cy="4267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FF">
                  <a:lumMod val="75000"/>
                </a:srgbClr>
              </a:gs>
              <a:gs pos="50000">
                <a:srgbClr val="FFFFFF">
                  <a:lumMod val="95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1270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0000" tIns="46800" rIns="90000" bIns="0" rtlCol="0" anchor="ctr" anchorCtr="0"/>
          <a:lstStyle/>
          <a:p>
            <a:pPr algn="ctr" defTabSz="1219170" fontAlgn="base"/>
            <a:r>
              <a:rPr lang="zh-CN" altLang="en-US" sz="2667" b="1">
                <a:solidFill>
                  <a:srgbClr val="87102C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rPr>
              <a:t>课</a:t>
            </a:r>
          </a:p>
        </p:txBody>
      </p:sp>
      <p:grpSp>
        <p:nvGrpSpPr>
          <p:cNvPr id="13" name="组合 12"/>
          <p:cNvGrpSpPr/>
          <p:nvPr/>
        </p:nvGrpSpPr>
        <p:grpSpPr>
          <a:xfrm rot="960000">
            <a:off x="3181774" y="2579794"/>
            <a:ext cx="2907453" cy="2842260"/>
            <a:chOff x="3758" y="3951"/>
            <a:chExt cx="3434" cy="3357"/>
          </a:xfrm>
        </p:grpSpPr>
        <p:grpSp>
          <p:nvGrpSpPr>
            <p:cNvPr id="9" name="组合 8"/>
            <p:cNvGrpSpPr/>
            <p:nvPr/>
          </p:nvGrpSpPr>
          <p:grpSpPr>
            <a:xfrm>
              <a:off x="5460" y="3951"/>
              <a:ext cx="1732" cy="1735"/>
              <a:chOff x="5460" y="4210"/>
              <a:chExt cx="1474" cy="1476"/>
            </a:xfrm>
          </p:grpSpPr>
          <p:sp>
            <p:nvSpPr>
              <p:cNvPr id="50" name="Freeform 6"/>
              <p:cNvSpPr>
                <a:spLocks noEditPoint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5460" y="4210"/>
                <a:ext cx="1475" cy="1476"/>
              </a:xfrm>
              <a:custGeom>
                <a:avLst/>
                <a:gdLst>
                  <a:gd name="T0" fmla="*/ 771731 w 971"/>
                  <a:gd name="T1" fmla="*/ 439386 h 971"/>
                  <a:gd name="T2" fmla="*/ 836474 w 971"/>
                  <a:gd name="T3" fmla="*/ 381549 h 971"/>
                  <a:gd name="T4" fmla="*/ 762235 w 971"/>
                  <a:gd name="T5" fmla="*/ 336661 h 971"/>
                  <a:gd name="T6" fmla="*/ 809713 w 971"/>
                  <a:gd name="T7" fmla="*/ 266739 h 971"/>
                  <a:gd name="T8" fmla="*/ 723390 w 971"/>
                  <a:gd name="T9" fmla="*/ 240842 h 971"/>
                  <a:gd name="T10" fmla="*/ 692313 w 971"/>
                  <a:gd name="T11" fmla="*/ 195954 h 971"/>
                  <a:gd name="T12" fmla="*/ 701809 w 971"/>
                  <a:gd name="T13" fmla="*/ 109631 h 971"/>
                  <a:gd name="T14" fmla="*/ 616349 w 971"/>
                  <a:gd name="T15" fmla="*/ 126032 h 971"/>
                  <a:gd name="T16" fmla="*/ 604264 w 971"/>
                  <a:gd name="T17" fmla="*/ 43162 h 971"/>
                  <a:gd name="T18" fmla="*/ 523120 w 971"/>
                  <a:gd name="T19" fmla="*/ 82007 h 971"/>
                  <a:gd name="T20" fmla="*/ 470462 w 971"/>
                  <a:gd name="T21" fmla="*/ 69922 h 971"/>
                  <a:gd name="T22" fmla="*/ 418668 w 971"/>
                  <a:gd name="T23" fmla="*/ 0 h 971"/>
                  <a:gd name="T24" fmla="*/ 366874 w 971"/>
                  <a:gd name="T25" fmla="*/ 69059 h 971"/>
                  <a:gd name="T26" fmla="*/ 302132 w 971"/>
                  <a:gd name="T27" fmla="*/ 16401 h 971"/>
                  <a:gd name="T28" fmla="*/ 268466 w 971"/>
                  <a:gd name="T29" fmla="*/ 99272 h 971"/>
                  <a:gd name="T30" fmla="*/ 220988 w 971"/>
                  <a:gd name="T31" fmla="*/ 126032 h 971"/>
                  <a:gd name="T32" fmla="*/ 135528 w 971"/>
                  <a:gd name="T33" fmla="*/ 108767 h 971"/>
                  <a:gd name="T34" fmla="*/ 144160 w 971"/>
                  <a:gd name="T35" fmla="*/ 195091 h 971"/>
                  <a:gd name="T36" fmla="*/ 60426 w 971"/>
                  <a:gd name="T37" fmla="*/ 200270 h 971"/>
                  <a:gd name="T38" fmla="*/ 91503 w 971"/>
                  <a:gd name="T39" fmla="*/ 284004 h 971"/>
                  <a:gd name="T40" fmla="*/ 74238 w 971"/>
                  <a:gd name="T41" fmla="*/ 335798 h 971"/>
                  <a:gd name="T42" fmla="*/ 0 w 971"/>
                  <a:gd name="T43" fmla="*/ 380686 h 971"/>
                  <a:gd name="T44" fmla="*/ 64743 w 971"/>
                  <a:gd name="T45" fmla="*/ 438523 h 971"/>
                  <a:gd name="T46" fmla="*/ 5179 w 971"/>
                  <a:gd name="T47" fmla="*/ 498086 h 971"/>
                  <a:gd name="T48" fmla="*/ 84597 w 971"/>
                  <a:gd name="T49" fmla="*/ 539521 h 971"/>
                  <a:gd name="T50" fmla="*/ 107041 w 971"/>
                  <a:gd name="T51" fmla="*/ 589589 h 971"/>
                  <a:gd name="T52" fmla="*/ 82870 w 971"/>
                  <a:gd name="T53" fmla="*/ 672459 h 971"/>
                  <a:gd name="T54" fmla="*/ 169194 w 971"/>
                  <a:gd name="T55" fmla="*/ 671596 h 971"/>
                  <a:gd name="T56" fmla="*/ 165741 w 971"/>
                  <a:gd name="T57" fmla="*/ 756193 h 971"/>
                  <a:gd name="T58" fmla="*/ 252927 w 971"/>
                  <a:gd name="T59" fmla="*/ 732885 h 971"/>
                  <a:gd name="T60" fmla="*/ 302995 w 971"/>
                  <a:gd name="T61" fmla="*/ 754466 h 971"/>
                  <a:gd name="T62" fmla="*/ 340114 w 971"/>
                  <a:gd name="T63" fmla="*/ 833021 h 971"/>
                  <a:gd name="T64" fmla="*/ 403993 w 971"/>
                  <a:gd name="T65" fmla="*/ 773457 h 971"/>
                  <a:gd name="T66" fmla="*/ 458377 w 971"/>
                  <a:gd name="T67" fmla="*/ 838200 h 971"/>
                  <a:gd name="T68" fmla="*/ 506718 w 971"/>
                  <a:gd name="T69" fmla="*/ 763099 h 971"/>
                  <a:gd name="T70" fmla="*/ 558512 w 971"/>
                  <a:gd name="T71" fmla="*/ 744971 h 971"/>
                  <a:gd name="T72" fmla="*/ 638793 w 971"/>
                  <a:gd name="T73" fmla="*/ 776910 h 971"/>
                  <a:gd name="T74" fmla="*/ 645699 w 971"/>
                  <a:gd name="T75" fmla="*/ 690587 h 971"/>
                  <a:gd name="T76" fmla="*/ 729433 w 971"/>
                  <a:gd name="T77" fmla="*/ 701809 h 971"/>
                  <a:gd name="T78" fmla="*/ 714758 w 971"/>
                  <a:gd name="T79" fmla="*/ 613759 h 971"/>
                  <a:gd name="T80" fmla="*/ 740655 w 971"/>
                  <a:gd name="T81" fmla="*/ 565418 h 971"/>
                  <a:gd name="T82" fmla="*/ 821799 w 971"/>
                  <a:gd name="T83" fmla="*/ 535205 h 971"/>
                  <a:gd name="T84" fmla="*/ 769141 w 971"/>
                  <a:gd name="T85" fmla="*/ 467009 h 971"/>
                  <a:gd name="T86" fmla="*/ 661237 w 971"/>
                  <a:gd name="T87" fmla="*/ 553333 h 971"/>
                  <a:gd name="T88" fmla="*/ 507581 w 971"/>
                  <a:gd name="T89" fmla="*/ 681955 h 971"/>
                  <a:gd name="T90" fmla="*/ 308174 w 971"/>
                  <a:gd name="T91" fmla="*/ 674186 h 971"/>
                  <a:gd name="T92" fmla="*/ 164878 w 971"/>
                  <a:gd name="T93" fmla="*/ 533478 h 971"/>
                  <a:gd name="T94" fmla="*/ 154519 w 971"/>
                  <a:gd name="T95" fmla="*/ 333208 h 971"/>
                  <a:gd name="T96" fmla="*/ 281414 w 971"/>
                  <a:gd name="T97" fmla="*/ 178689 h 971"/>
                  <a:gd name="T98" fmla="*/ 479958 w 971"/>
                  <a:gd name="T99" fmla="*/ 149339 h 971"/>
                  <a:gd name="T100" fmla="*/ 645699 w 971"/>
                  <a:gd name="T101" fmla="*/ 261560 h 971"/>
                  <a:gd name="T102" fmla="*/ 693177 w 971"/>
                  <a:gd name="T103" fmla="*/ 456651 h 97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971" h="971">
                    <a:moveTo>
                      <a:pt x="891" y="541"/>
                    </a:moveTo>
                    <a:cubicBezTo>
                      <a:pt x="893" y="530"/>
                      <a:pt x="893" y="520"/>
                      <a:pt x="894" y="509"/>
                    </a:cubicBezTo>
                    <a:cubicBezTo>
                      <a:pt x="920" y="502"/>
                      <a:pt x="946" y="494"/>
                      <a:pt x="971" y="485"/>
                    </a:cubicBezTo>
                    <a:cubicBezTo>
                      <a:pt x="971" y="470"/>
                      <a:pt x="970" y="456"/>
                      <a:pt x="969" y="442"/>
                    </a:cubicBezTo>
                    <a:cubicBezTo>
                      <a:pt x="942" y="433"/>
                      <a:pt x="916" y="426"/>
                      <a:pt x="889" y="421"/>
                    </a:cubicBezTo>
                    <a:cubicBezTo>
                      <a:pt x="888" y="411"/>
                      <a:pt x="885" y="400"/>
                      <a:pt x="883" y="390"/>
                    </a:cubicBezTo>
                    <a:cubicBezTo>
                      <a:pt x="880" y="380"/>
                      <a:pt x="878" y="370"/>
                      <a:pt x="874" y="360"/>
                    </a:cubicBezTo>
                    <a:cubicBezTo>
                      <a:pt x="896" y="344"/>
                      <a:pt x="917" y="327"/>
                      <a:pt x="938" y="309"/>
                    </a:cubicBezTo>
                    <a:cubicBezTo>
                      <a:pt x="932" y="296"/>
                      <a:pt x="927" y="283"/>
                      <a:pt x="920" y="270"/>
                    </a:cubicBezTo>
                    <a:cubicBezTo>
                      <a:pt x="893" y="271"/>
                      <a:pt x="865" y="274"/>
                      <a:pt x="838" y="279"/>
                    </a:cubicBezTo>
                    <a:cubicBezTo>
                      <a:pt x="833" y="270"/>
                      <a:pt x="828" y="261"/>
                      <a:pt x="821" y="252"/>
                    </a:cubicBezTo>
                    <a:cubicBezTo>
                      <a:pt x="816" y="244"/>
                      <a:pt x="809" y="235"/>
                      <a:pt x="802" y="227"/>
                    </a:cubicBezTo>
                    <a:cubicBezTo>
                      <a:pt x="817" y="205"/>
                      <a:pt x="831" y="181"/>
                      <a:pt x="843" y="157"/>
                    </a:cubicBezTo>
                    <a:cubicBezTo>
                      <a:pt x="833" y="147"/>
                      <a:pt x="823" y="137"/>
                      <a:pt x="813" y="127"/>
                    </a:cubicBezTo>
                    <a:cubicBezTo>
                      <a:pt x="787" y="139"/>
                      <a:pt x="763" y="151"/>
                      <a:pt x="740" y="165"/>
                    </a:cubicBezTo>
                    <a:cubicBezTo>
                      <a:pt x="731" y="159"/>
                      <a:pt x="723" y="153"/>
                      <a:pt x="714" y="146"/>
                    </a:cubicBezTo>
                    <a:cubicBezTo>
                      <a:pt x="705" y="141"/>
                      <a:pt x="696" y="135"/>
                      <a:pt x="687" y="130"/>
                    </a:cubicBezTo>
                    <a:cubicBezTo>
                      <a:pt x="693" y="104"/>
                      <a:pt x="697" y="77"/>
                      <a:pt x="700" y="50"/>
                    </a:cubicBezTo>
                    <a:cubicBezTo>
                      <a:pt x="687" y="44"/>
                      <a:pt x="674" y="38"/>
                      <a:pt x="661" y="33"/>
                    </a:cubicBezTo>
                    <a:cubicBezTo>
                      <a:pt x="641" y="52"/>
                      <a:pt x="623" y="73"/>
                      <a:pt x="606" y="95"/>
                    </a:cubicBezTo>
                    <a:cubicBezTo>
                      <a:pt x="596" y="92"/>
                      <a:pt x="586" y="89"/>
                      <a:pt x="576" y="86"/>
                    </a:cubicBezTo>
                    <a:cubicBezTo>
                      <a:pt x="566" y="84"/>
                      <a:pt x="555" y="82"/>
                      <a:pt x="545" y="81"/>
                    </a:cubicBezTo>
                    <a:cubicBezTo>
                      <a:pt x="541" y="54"/>
                      <a:pt x="535" y="28"/>
                      <a:pt x="528" y="2"/>
                    </a:cubicBezTo>
                    <a:cubicBezTo>
                      <a:pt x="513" y="0"/>
                      <a:pt x="499" y="0"/>
                      <a:pt x="485" y="0"/>
                    </a:cubicBezTo>
                    <a:cubicBezTo>
                      <a:pt x="474" y="25"/>
                      <a:pt x="464" y="51"/>
                      <a:pt x="457" y="77"/>
                    </a:cubicBezTo>
                    <a:cubicBezTo>
                      <a:pt x="446" y="78"/>
                      <a:pt x="436" y="79"/>
                      <a:pt x="425" y="80"/>
                    </a:cubicBezTo>
                    <a:cubicBezTo>
                      <a:pt x="415" y="82"/>
                      <a:pt x="404" y="84"/>
                      <a:pt x="394" y="86"/>
                    </a:cubicBezTo>
                    <a:cubicBezTo>
                      <a:pt x="381" y="63"/>
                      <a:pt x="366" y="41"/>
                      <a:pt x="350" y="19"/>
                    </a:cubicBezTo>
                    <a:cubicBezTo>
                      <a:pt x="336" y="23"/>
                      <a:pt x="322" y="27"/>
                      <a:pt x="309" y="32"/>
                    </a:cubicBezTo>
                    <a:cubicBezTo>
                      <a:pt x="308" y="60"/>
                      <a:pt x="309" y="88"/>
                      <a:pt x="311" y="115"/>
                    </a:cubicBezTo>
                    <a:cubicBezTo>
                      <a:pt x="301" y="119"/>
                      <a:pt x="292" y="124"/>
                      <a:pt x="283" y="129"/>
                    </a:cubicBezTo>
                    <a:cubicBezTo>
                      <a:pt x="273" y="134"/>
                      <a:pt x="264" y="140"/>
                      <a:pt x="256" y="146"/>
                    </a:cubicBezTo>
                    <a:cubicBezTo>
                      <a:pt x="235" y="129"/>
                      <a:pt x="213" y="113"/>
                      <a:pt x="190" y="99"/>
                    </a:cubicBezTo>
                    <a:cubicBezTo>
                      <a:pt x="178" y="108"/>
                      <a:pt x="167" y="117"/>
                      <a:pt x="157" y="126"/>
                    </a:cubicBezTo>
                    <a:cubicBezTo>
                      <a:pt x="166" y="153"/>
                      <a:pt x="176" y="178"/>
                      <a:pt x="188" y="203"/>
                    </a:cubicBezTo>
                    <a:cubicBezTo>
                      <a:pt x="181" y="210"/>
                      <a:pt x="174" y="218"/>
                      <a:pt x="167" y="226"/>
                    </a:cubicBezTo>
                    <a:cubicBezTo>
                      <a:pt x="161" y="235"/>
                      <a:pt x="154" y="243"/>
                      <a:pt x="148" y="252"/>
                    </a:cubicBezTo>
                    <a:cubicBezTo>
                      <a:pt x="122" y="243"/>
                      <a:pt x="97" y="237"/>
                      <a:pt x="70" y="232"/>
                    </a:cubicBezTo>
                    <a:cubicBezTo>
                      <a:pt x="62" y="244"/>
                      <a:pt x="55" y="256"/>
                      <a:pt x="49" y="269"/>
                    </a:cubicBezTo>
                    <a:cubicBezTo>
                      <a:pt x="67" y="290"/>
                      <a:pt x="86" y="310"/>
                      <a:pt x="106" y="329"/>
                    </a:cubicBezTo>
                    <a:cubicBezTo>
                      <a:pt x="102" y="339"/>
                      <a:pt x="98" y="348"/>
                      <a:pt x="95" y="358"/>
                    </a:cubicBezTo>
                    <a:cubicBezTo>
                      <a:pt x="91" y="369"/>
                      <a:pt x="88" y="379"/>
                      <a:pt x="86" y="389"/>
                    </a:cubicBezTo>
                    <a:cubicBezTo>
                      <a:pt x="59" y="391"/>
                      <a:pt x="32" y="394"/>
                      <a:pt x="6" y="399"/>
                    </a:cubicBezTo>
                    <a:cubicBezTo>
                      <a:pt x="3" y="413"/>
                      <a:pt x="1" y="427"/>
                      <a:pt x="0" y="441"/>
                    </a:cubicBezTo>
                    <a:cubicBezTo>
                      <a:pt x="24" y="454"/>
                      <a:pt x="49" y="466"/>
                      <a:pt x="74" y="476"/>
                    </a:cubicBezTo>
                    <a:cubicBezTo>
                      <a:pt x="74" y="487"/>
                      <a:pt x="74" y="497"/>
                      <a:pt x="75" y="508"/>
                    </a:cubicBezTo>
                    <a:cubicBezTo>
                      <a:pt x="75" y="518"/>
                      <a:pt x="76" y="529"/>
                      <a:pt x="78" y="539"/>
                    </a:cubicBezTo>
                    <a:cubicBezTo>
                      <a:pt x="53" y="551"/>
                      <a:pt x="30" y="563"/>
                      <a:pt x="6" y="577"/>
                    </a:cubicBezTo>
                    <a:cubicBezTo>
                      <a:pt x="9" y="591"/>
                      <a:pt x="12" y="605"/>
                      <a:pt x="16" y="619"/>
                    </a:cubicBezTo>
                    <a:cubicBezTo>
                      <a:pt x="44" y="623"/>
                      <a:pt x="71" y="625"/>
                      <a:pt x="98" y="625"/>
                    </a:cubicBezTo>
                    <a:cubicBezTo>
                      <a:pt x="102" y="635"/>
                      <a:pt x="106" y="645"/>
                      <a:pt x="110" y="654"/>
                    </a:cubicBezTo>
                    <a:cubicBezTo>
                      <a:pt x="114" y="664"/>
                      <a:pt x="119" y="674"/>
                      <a:pt x="124" y="683"/>
                    </a:cubicBezTo>
                    <a:cubicBezTo>
                      <a:pt x="106" y="702"/>
                      <a:pt x="88" y="723"/>
                      <a:pt x="71" y="744"/>
                    </a:cubicBezTo>
                    <a:cubicBezTo>
                      <a:pt x="79" y="756"/>
                      <a:pt x="87" y="768"/>
                      <a:pt x="96" y="779"/>
                    </a:cubicBezTo>
                    <a:cubicBezTo>
                      <a:pt x="123" y="773"/>
                      <a:pt x="149" y="765"/>
                      <a:pt x="174" y="755"/>
                    </a:cubicBezTo>
                    <a:cubicBezTo>
                      <a:pt x="181" y="763"/>
                      <a:pt x="189" y="771"/>
                      <a:pt x="196" y="778"/>
                    </a:cubicBezTo>
                    <a:cubicBezTo>
                      <a:pt x="204" y="786"/>
                      <a:pt x="211" y="793"/>
                      <a:pt x="220" y="800"/>
                    </a:cubicBezTo>
                    <a:cubicBezTo>
                      <a:pt x="209" y="824"/>
                      <a:pt x="200" y="850"/>
                      <a:pt x="192" y="876"/>
                    </a:cubicBezTo>
                    <a:cubicBezTo>
                      <a:pt x="204" y="884"/>
                      <a:pt x="216" y="892"/>
                      <a:pt x="228" y="900"/>
                    </a:cubicBezTo>
                    <a:cubicBezTo>
                      <a:pt x="251" y="884"/>
                      <a:pt x="272" y="867"/>
                      <a:pt x="293" y="849"/>
                    </a:cubicBezTo>
                    <a:cubicBezTo>
                      <a:pt x="302" y="854"/>
                      <a:pt x="311" y="858"/>
                      <a:pt x="321" y="863"/>
                    </a:cubicBezTo>
                    <a:cubicBezTo>
                      <a:pt x="331" y="867"/>
                      <a:pt x="341" y="871"/>
                      <a:pt x="351" y="874"/>
                    </a:cubicBezTo>
                    <a:cubicBezTo>
                      <a:pt x="350" y="901"/>
                      <a:pt x="351" y="928"/>
                      <a:pt x="353" y="955"/>
                    </a:cubicBezTo>
                    <a:cubicBezTo>
                      <a:pt x="366" y="959"/>
                      <a:pt x="380" y="962"/>
                      <a:pt x="394" y="965"/>
                    </a:cubicBezTo>
                    <a:cubicBezTo>
                      <a:pt x="410" y="942"/>
                      <a:pt x="424" y="918"/>
                      <a:pt x="436" y="894"/>
                    </a:cubicBezTo>
                    <a:cubicBezTo>
                      <a:pt x="447" y="895"/>
                      <a:pt x="457" y="896"/>
                      <a:pt x="468" y="896"/>
                    </a:cubicBezTo>
                    <a:cubicBezTo>
                      <a:pt x="479" y="897"/>
                      <a:pt x="489" y="897"/>
                      <a:pt x="500" y="896"/>
                    </a:cubicBezTo>
                    <a:cubicBezTo>
                      <a:pt x="509" y="921"/>
                      <a:pt x="519" y="947"/>
                      <a:pt x="531" y="971"/>
                    </a:cubicBezTo>
                    <a:cubicBezTo>
                      <a:pt x="545" y="969"/>
                      <a:pt x="559" y="967"/>
                      <a:pt x="573" y="965"/>
                    </a:cubicBezTo>
                    <a:cubicBezTo>
                      <a:pt x="580" y="937"/>
                      <a:pt x="584" y="911"/>
                      <a:pt x="587" y="884"/>
                    </a:cubicBezTo>
                    <a:cubicBezTo>
                      <a:pt x="597" y="881"/>
                      <a:pt x="607" y="878"/>
                      <a:pt x="617" y="875"/>
                    </a:cubicBezTo>
                    <a:cubicBezTo>
                      <a:pt x="627" y="871"/>
                      <a:pt x="637" y="867"/>
                      <a:pt x="647" y="863"/>
                    </a:cubicBezTo>
                    <a:cubicBezTo>
                      <a:pt x="664" y="883"/>
                      <a:pt x="683" y="903"/>
                      <a:pt x="703" y="921"/>
                    </a:cubicBezTo>
                    <a:cubicBezTo>
                      <a:pt x="716" y="915"/>
                      <a:pt x="728" y="908"/>
                      <a:pt x="740" y="900"/>
                    </a:cubicBezTo>
                    <a:cubicBezTo>
                      <a:pt x="736" y="873"/>
                      <a:pt x="731" y="846"/>
                      <a:pt x="723" y="820"/>
                    </a:cubicBezTo>
                    <a:cubicBezTo>
                      <a:pt x="732" y="814"/>
                      <a:pt x="740" y="807"/>
                      <a:pt x="748" y="800"/>
                    </a:cubicBezTo>
                    <a:cubicBezTo>
                      <a:pt x="757" y="794"/>
                      <a:pt x="764" y="786"/>
                      <a:pt x="772" y="779"/>
                    </a:cubicBezTo>
                    <a:cubicBezTo>
                      <a:pt x="795" y="792"/>
                      <a:pt x="820" y="803"/>
                      <a:pt x="845" y="813"/>
                    </a:cubicBezTo>
                    <a:cubicBezTo>
                      <a:pt x="855" y="802"/>
                      <a:pt x="864" y="791"/>
                      <a:pt x="872" y="780"/>
                    </a:cubicBezTo>
                    <a:cubicBezTo>
                      <a:pt x="859" y="756"/>
                      <a:pt x="844" y="733"/>
                      <a:pt x="828" y="711"/>
                    </a:cubicBezTo>
                    <a:cubicBezTo>
                      <a:pt x="834" y="702"/>
                      <a:pt x="839" y="693"/>
                      <a:pt x="844" y="684"/>
                    </a:cubicBezTo>
                    <a:cubicBezTo>
                      <a:pt x="849" y="674"/>
                      <a:pt x="854" y="665"/>
                      <a:pt x="858" y="655"/>
                    </a:cubicBezTo>
                    <a:cubicBezTo>
                      <a:pt x="885" y="659"/>
                      <a:pt x="911" y="660"/>
                      <a:pt x="939" y="661"/>
                    </a:cubicBezTo>
                    <a:cubicBezTo>
                      <a:pt x="944" y="647"/>
                      <a:pt x="948" y="634"/>
                      <a:pt x="952" y="620"/>
                    </a:cubicBezTo>
                    <a:cubicBezTo>
                      <a:pt x="931" y="602"/>
                      <a:pt x="908" y="586"/>
                      <a:pt x="886" y="572"/>
                    </a:cubicBezTo>
                    <a:cubicBezTo>
                      <a:pt x="888" y="561"/>
                      <a:pt x="890" y="551"/>
                      <a:pt x="891" y="541"/>
                    </a:cubicBezTo>
                    <a:close/>
                    <a:moveTo>
                      <a:pt x="803" y="529"/>
                    </a:moveTo>
                    <a:cubicBezTo>
                      <a:pt x="798" y="568"/>
                      <a:pt x="785" y="606"/>
                      <a:pt x="766" y="641"/>
                    </a:cubicBezTo>
                    <a:cubicBezTo>
                      <a:pt x="747" y="676"/>
                      <a:pt x="721" y="707"/>
                      <a:pt x="691" y="732"/>
                    </a:cubicBezTo>
                    <a:cubicBezTo>
                      <a:pt x="661" y="758"/>
                      <a:pt x="626" y="778"/>
                      <a:pt x="588" y="790"/>
                    </a:cubicBezTo>
                    <a:cubicBezTo>
                      <a:pt x="551" y="803"/>
                      <a:pt x="511" y="809"/>
                      <a:pt x="472" y="807"/>
                    </a:cubicBezTo>
                    <a:cubicBezTo>
                      <a:pt x="432" y="806"/>
                      <a:pt x="393" y="797"/>
                      <a:pt x="357" y="781"/>
                    </a:cubicBezTo>
                    <a:cubicBezTo>
                      <a:pt x="320" y="765"/>
                      <a:pt x="287" y="743"/>
                      <a:pt x="259" y="715"/>
                    </a:cubicBezTo>
                    <a:cubicBezTo>
                      <a:pt x="230" y="687"/>
                      <a:pt x="207" y="654"/>
                      <a:pt x="191" y="618"/>
                    </a:cubicBezTo>
                    <a:cubicBezTo>
                      <a:pt x="175" y="582"/>
                      <a:pt x="166" y="543"/>
                      <a:pt x="164" y="503"/>
                    </a:cubicBezTo>
                    <a:cubicBezTo>
                      <a:pt x="161" y="464"/>
                      <a:pt x="167" y="424"/>
                      <a:pt x="179" y="386"/>
                    </a:cubicBezTo>
                    <a:cubicBezTo>
                      <a:pt x="191" y="349"/>
                      <a:pt x="211" y="313"/>
                      <a:pt x="236" y="283"/>
                    </a:cubicBezTo>
                    <a:cubicBezTo>
                      <a:pt x="261" y="252"/>
                      <a:pt x="292" y="226"/>
                      <a:pt x="326" y="207"/>
                    </a:cubicBezTo>
                    <a:cubicBezTo>
                      <a:pt x="361" y="187"/>
                      <a:pt x="399" y="174"/>
                      <a:pt x="438" y="168"/>
                    </a:cubicBezTo>
                    <a:cubicBezTo>
                      <a:pt x="477" y="163"/>
                      <a:pt x="517" y="164"/>
                      <a:pt x="556" y="173"/>
                    </a:cubicBezTo>
                    <a:cubicBezTo>
                      <a:pt x="594" y="182"/>
                      <a:pt x="632" y="198"/>
                      <a:pt x="664" y="220"/>
                    </a:cubicBezTo>
                    <a:cubicBezTo>
                      <a:pt x="697" y="242"/>
                      <a:pt x="726" y="271"/>
                      <a:pt x="748" y="303"/>
                    </a:cubicBezTo>
                    <a:cubicBezTo>
                      <a:pt x="771" y="336"/>
                      <a:pt x="787" y="372"/>
                      <a:pt x="797" y="411"/>
                    </a:cubicBezTo>
                    <a:cubicBezTo>
                      <a:pt x="806" y="450"/>
                      <a:pt x="808" y="490"/>
                      <a:pt x="803" y="52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/>
                  </a:gs>
                  <a:gs pos="100000">
                    <a:srgbClr val="87102C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25400" dir="156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0000" tIns="46800" rIns="90000" bIns="46800" rtlCol="0" anchor="ctr" anchorCtr="0">
                <a:normAutofit/>
              </a:bodyPr>
              <a:lstStyle/>
              <a:p>
                <a:pPr algn="ctr" defTabSz="1219170"/>
                <a:endParaRPr lang="zh-CN" altLang="en-US" sz="1273">
                  <a:gradFill flip="none" rotWithShape="1">
                    <a:gsLst>
                      <a:gs pos="0">
                        <a:srgbClr val="BFBFBF">
                          <a:shade val="30000"/>
                          <a:satMod val="115000"/>
                        </a:srgbClr>
                      </a:gs>
                      <a:gs pos="50000">
                        <a:srgbClr val="BFBFBF">
                          <a:shade val="67500"/>
                          <a:satMod val="115000"/>
                        </a:srgbClr>
                      </a:gs>
                      <a:gs pos="100000">
                        <a:srgbClr val="BFBFBF">
                          <a:shade val="100000"/>
                          <a:satMod val="115000"/>
                        </a:srgbClr>
                      </a:gs>
                    </a:gsLst>
                    <a:lin ang="2700000" scaled="1"/>
                    <a:tileRect/>
                  </a:gra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8" name="椭圆 67"/>
              <p:cNvSpPr/>
              <p:nvPr>
                <p:custDataLst>
                  <p:tags r:id="rId20"/>
                </p:custDataLst>
              </p:nvPr>
            </p:nvSpPr>
            <p:spPr>
              <a:xfrm>
                <a:off x="5698" y="4439"/>
                <a:ext cx="1000" cy="1001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75000"/>
                    </a:srgbClr>
                  </a:gs>
                  <a:gs pos="50000">
                    <a:srgbClr val="FFFFFF">
                      <a:lumMod val="95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0000" tIns="46800" rIns="90000" bIns="46800" rtlCol="0" anchor="ctr" anchorCtr="0">
                <a:normAutofit/>
              </a:bodyPr>
              <a:lstStyle/>
              <a:p>
                <a:pPr algn="ctr" defTabSz="1219170"/>
                <a:endParaRPr lang="zh-CN" altLang="en-US" sz="1273">
                  <a:gradFill flip="none" rotWithShape="1">
                    <a:gsLst>
                      <a:gs pos="0">
                        <a:srgbClr val="BFBFBF">
                          <a:shade val="30000"/>
                          <a:satMod val="115000"/>
                        </a:srgbClr>
                      </a:gs>
                      <a:gs pos="50000">
                        <a:srgbClr val="BFBFBF">
                          <a:shade val="67500"/>
                          <a:satMod val="115000"/>
                        </a:srgbClr>
                      </a:gs>
                      <a:gs pos="100000">
                        <a:srgbClr val="BFBFBF">
                          <a:shade val="100000"/>
                          <a:satMod val="115000"/>
                        </a:srgbClr>
                      </a:gs>
                    </a:gsLst>
                    <a:lin ang="2700000" scaled="1"/>
                    <a:tileRect/>
                  </a:gra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Freeform 34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5919" y="4681"/>
                <a:ext cx="584" cy="517"/>
              </a:xfrm>
              <a:custGeom>
                <a:avLst/>
                <a:gdLst>
                  <a:gd name="T0" fmla="*/ 331787 w 136"/>
                  <a:gd name="T1" fmla="*/ 117317 h 120"/>
                  <a:gd name="T2" fmla="*/ 165894 w 136"/>
                  <a:gd name="T3" fmla="*/ 0 h 120"/>
                  <a:gd name="T4" fmla="*/ 0 w 136"/>
                  <a:gd name="T5" fmla="*/ 117317 h 120"/>
                  <a:gd name="T6" fmla="*/ 90266 w 136"/>
                  <a:gd name="T7" fmla="*/ 222413 h 120"/>
                  <a:gd name="T8" fmla="*/ 53671 w 136"/>
                  <a:gd name="T9" fmla="*/ 293292 h 120"/>
                  <a:gd name="T10" fmla="*/ 178092 w 136"/>
                  <a:gd name="T11" fmla="*/ 234634 h 120"/>
                  <a:gd name="T12" fmla="*/ 331787 w 136"/>
                  <a:gd name="T13" fmla="*/ 117317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6" h="120">
                    <a:moveTo>
                      <a:pt x="136" y="48"/>
                    </a:moveTo>
                    <a:cubicBezTo>
                      <a:pt x="136" y="22"/>
                      <a:pt x="106" y="0"/>
                      <a:pt x="68" y="0"/>
                    </a:cubicBezTo>
                    <a:cubicBezTo>
                      <a:pt x="31" y="0"/>
                      <a:pt x="0" y="22"/>
                      <a:pt x="0" y="48"/>
                    </a:cubicBezTo>
                    <a:cubicBezTo>
                      <a:pt x="0" y="67"/>
                      <a:pt x="15" y="83"/>
                      <a:pt x="37" y="91"/>
                    </a:cubicBezTo>
                    <a:cubicBezTo>
                      <a:pt x="38" y="96"/>
                      <a:pt x="37" y="106"/>
                      <a:pt x="22" y="120"/>
                    </a:cubicBezTo>
                    <a:cubicBezTo>
                      <a:pt x="22" y="120"/>
                      <a:pt x="54" y="111"/>
                      <a:pt x="73" y="96"/>
                    </a:cubicBezTo>
                    <a:cubicBezTo>
                      <a:pt x="108" y="94"/>
                      <a:pt x="136" y="73"/>
                      <a:pt x="136" y="48"/>
                    </a:cubicBezTo>
                    <a:close/>
                  </a:path>
                </a:pathLst>
              </a:custGeom>
              <a:solidFill>
                <a:srgbClr val="87102C"/>
              </a:solidFill>
              <a:ln>
                <a:noFill/>
              </a:ln>
            </p:spPr>
            <p:txBody>
              <a:bodyPr vert="horz" wrap="square" lIns="90000" tIns="46800" rIns="90000" bIns="46800" numCol="1" anchor="ctr" anchorCtr="0" compatLnSpc="1">
                <a:normAutofit/>
              </a:bodyPr>
              <a:lstStyle/>
              <a:p>
                <a:pPr defTabSz="1219170"/>
                <a:endParaRPr lang="zh-CN" altLang="en-US" sz="1273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121" y="5620"/>
              <a:ext cx="1690" cy="1688"/>
              <a:chOff x="5121" y="5620"/>
              <a:chExt cx="1560" cy="1558"/>
            </a:xfrm>
          </p:grpSpPr>
          <p:sp>
            <p:nvSpPr>
              <p:cNvPr id="4" name="Freeform 3"/>
              <p:cNvSpPr>
                <a:spLocks noEditPoint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5121" y="5620"/>
                <a:ext cx="1560" cy="1559"/>
              </a:xfrm>
              <a:custGeom>
                <a:avLst/>
                <a:gdLst>
                  <a:gd name="T0" fmla="*/ 1384777 w 971"/>
                  <a:gd name="T1" fmla="*/ 788425 h 971"/>
                  <a:gd name="T2" fmla="*/ 1500950 w 971"/>
                  <a:gd name="T3" fmla="*/ 684644 h 971"/>
                  <a:gd name="T4" fmla="*/ 1367739 w 971"/>
                  <a:gd name="T5" fmla="*/ 604098 h 971"/>
                  <a:gd name="T6" fmla="*/ 1452932 w 971"/>
                  <a:gd name="T7" fmla="*/ 478631 h 971"/>
                  <a:gd name="T8" fmla="*/ 1298035 w 971"/>
                  <a:gd name="T9" fmla="*/ 432162 h 971"/>
                  <a:gd name="T10" fmla="*/ 1242272 w 971"/>
                  <a:gd name="T11" fmla="*/ 351616 h 971"/>
                  <a:gd name="T12" fmla="*/ 1259311 w 971"/>
                  <a:gd name="T13" fmla="*/ 196719 h 971"/>
                  <a:gd name="T14" fmla="*/ 1105963 w 971"/>
                  <a:gd name="T15" fmla="*/ 226149 h 971"/>
                  <a:gd name="T16" fmla="*/ 1084278 w 971"/>
                  <a:gd name="T17" fmla="*/ 77448 h 971"/>
                  <a:gd name="T18" fmla="*/ 938675 w 971"/>
                  <a:gd name="T19" fmla="*/ 147152 h 971"/>
                  <a:gd name="T20" fmla="*/ 844188 w 971"/>
                  <a:gd name="T21" fmla="*/ 125466 h 971"/>
                  <a:gd name="T22" fmla="*/ 751250 w 971"/>
                  <a:gd name="T23" fmla="*/ 0 h 971"/>
                  <a:gd name="T24" fmla="*/ 658311 w 971"/>
                  <a:gd name="T25" fmla="*/ 123917 h 971"/>
                  <a:gd name="T26" fmla="*/ 542139 w 971"/>
                  <a:gd name="T27" fmla="*/ 29430 h 971"/>
                  <a:gd name="T28" fmla="*/ 481729 w 971"/>
                  <a:gd name="T29" fmla="*/ 178131 h 971"/>
                  <a:gd name="T30" fmla="*/ 396536 w 971"/>
                  <a:gd name="T31" fmla="*/ 226149 h 971"/>
                  <a:gd name="T32" fmla="*/ 243188 w 971"/>
                  <a:gd name="T33" fmla="*/ 195170 h 971"/>
                  <a:gd name="T34" fmla="*/ 258678 w 971"/>
                  <a:gd name="T35" fmla="*/ 350067 h 971"/>
                  <a:gd name="T36" fmla="*/ 108428 w 971"/>
                  <a:gd name="T37" fmla="*/ 359361 h 971"/>
                  <a:gd name="T38" fmla="*/ 164191 w 971"/>
                  <a:gd name="T39" fmla="*/ 509610 h 971"/>
                  <a:gd name="T40" fmla="*/ 133211 w 971"/>
                  <a:gd name="T41" fmla="*/ 602549 h 971"/>
                  <a:gd name="T42" fmla="*/ 0 w 971"/>
                  <a:gd name="T43" fmla="*/ 683095 h 971"/>
                  <a:gd name="T44" fmla="*/ 116173 w 971"/>
                  <a:gd name="T45" fmla="*/ 786876 h 971"/>
                  <a:gd name="T46" fmla="*/ 9294 w 971"/>
                  <a:gd name="T47" fmla="*/ 893755 h 971"/>
                  <a:gd name="T48" fmla="*/ 151799 w 971"/>
                  <a:gd name="T49" fmla="*/ 968105 h 971"/>
                  <a:gd name="T50" fmla="*/ 192072 w 971"/>
                  <a:gd name="T51" fmla="*/ 1057945 h 971"/>
                  <a:gd name="T52" fmla="*/ 148701 w 971"/>
                  <a:gd name="T53" fmla="*/ 1206646 h 971"/>
                  <a:gd name="T54" fmla="*/ 303598 w 971"/>
                  <a:gd name="T55" fmla="*/ 1205097 h 971"/>
                  <a:gd name="T56" fmla="*/ 297402 w 971"/>
                  <a:gd name="T57" fmla="*/ 1356896 h 971"/>
                  <a:gd name="T58" fmla="*/ 453848 w 971"/>
                  <a:gd name="T59" fmla="*/ 1315074 h 971"/>
                  <a:gd name="T60" fmla="*/ 543688 w 971"/>
                  <a:gd name="T61" fmla="*/ 1353798 h 971"/>
                  <a:gd name="T62" fmla="*/ 610293 w 971"/>
                  <a:gd name="T63" fmla="*/ 1494754 h 971"/>
                  <a:gd name="T64" fmla="*/ 724917 w 971"/>
                  <a:gd name="T65" fmla="*/ 1387875 h 971"/>
                  <a:gd name="T66" fmla="*/ 822502 w 971"/>
                  <a:gd name="T67" fmla="*/ 1504048 h 971"/>
                  <a:gd name="T68" fmla="*/ 909244 w 971"/>
                  <a:gd name="T69" fmla="*/ 1369288 h 971"/>
                  <a:gd name="T70" fmla="*/ 1002182 w 971"/>
                  <a:gd name="T71" fmla="*/ 1336759 h 971"/>
                  <a:gd name="T72" fmla="*/ 1146236 w 971"/>
                  <a:gd name="T73" fmla="*/ 1394071 h 971"/>
                  <a:gd name="T74" fmla="*/ 1158628 w 971"/>
                  <a:gd name="T75" fmla="*/ 1239174 h 971"/>
                  <a:gd name="T76" fmla="*/ 1308878 w 971"/>
                  <a:gd name="T77" fmla="*/ 1259311 h 971"/>
                  <a:gd name="T78" fmla="*/ 1282546 w 971"/>
                  <a:gd name="T79" fmla="*/ 1101316 h 971"/>
                  <a:gd name="T80" fmla="*/ 1329015 w 971"/>
                  <a:gd name="T81" fmla="*/ 1014574 h 971"/>
                  <a:gd name="T82" fmla="*/ 1474618 w 971"/>
                  <a:gd name="T83" fmla="*/ 960360 h 971"/>
                  <a:gd name="T84" fmla="*/ 1380131 w 971"/>
                  <a:gd name="T85" fmla="*/ 837992 h 971"/>
                  <a:gd name="T86" fmla="*/ 1186510 w 971"/>
                  <a:gd name="T87" fmla="*/ 992889 h 971"/>
                  <a:gd name="T88" fmla="*/ 910793 w 971"/>
                  <a:gd name="T89" fmla="*/ 1223685 h 971"/>
                  <a:gd name="T90" fmla="*/ 552982 w 971"/>
                  <a:gd name="T91" fmla="*/ 1209744 h 971"/>
                  <a:gd name="T92" fmla="*/ 295853 w 971"/>
                  <a:gd name="T93" fmla="*/ 957262 h 971"/>
                  <a:gd name="T94" fmla="*/ 277265 w 971"/>
                  <a:gd name="T95" fmla="*/ 597902 h 971"/>
                  <a:gd name="T96" fmla="*/ 504964 w 971"/>
                  <a:gd name="T97" fmla="*/ 320636 h 971"/>
                  <a:gd name="T98" fmla="*/ 861226 w 971"/>
                  <a:gd name="T99" fmla="*/ 267971 h 971"/>
                  <a:gd name="T100" fmla="*/ 1158628 w 971"/>
                  <a:gd name="T101" fmla="*/ 469337 h 971"/>
                  <a:gd name="T102" fmla="*/ 1243821 w 971"/>
                  <a:gd name="T103" fmla="*/ 819404 h 97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971" h="971">
                    <a:moveTo>
                      <a:pt x="891" y="541"/>
                    </a:moveTo>
                    <a:cubicBezTo>
                      <a:pt x="893" y="530"/>
                      <a:pt x="893" y="520"/>
                      <a:pt x="894" y="509"/>
                    </a:cubicBezTo>
                    <a:cubicBezTo>
                      <a:pt x="920" y="502"/>
                      <a:pt x="946" y="494"/>
                      <a:pt x="971" y="485"/>
                    </a:cubicBezTo>
                    <a:cubicBezTo>
                      <a:pt x="971" y="470"/>
                      <a:pt x="970" y="456"/>
                      <a:pt x="969" y="442"/>
                    </a:cubicBezTo>
                    <a:cubicBezTo>
                      <a:pt x="942" y="433"/>
                      <a:pt x="916" y="426"/>
                      <a:pt x="889" y="421"/>
                    </a:cubicBezTo>
                    <a:cubicBezTo>
                      <a:pt x="888" y="411"/>
                      <a:pt x="885" y="400"/>
                      <a:pt x="883" y="390"/>
                    </a:cubicBezTo>
                    <a:cubicBezTo>
                      <a:pt x="880" y="380"/>
                      <a:pt x="878" y="370"/>
                      <a:pt x="874" y="360"/>
                    </a:cubicBezTo>
                    <a:cubicBezTo>
                      <a:pt x="896" y="344"/>
                      <a:pt x="917" y="327"/>
                      <a:pt x="938" y="309"/>
                    </a:cubicBezTo>
                    <a:cubicBezTo>
                      <a:pt x="932" y="296"/>
                      <a:pt x="927" y="283"/>
                      <a:pt x="920" y="270"/>
                    </a:cubicBezTo>
                    <a:cubicBezTo>
                      <a:pt x="893" y="271"/>
                      <a:pt x="865" y="274"/>
                      <a:pt x="838" y="279"/>
                    </a:cubicBezTo>
                    <a:cubicBezTo>
                      <a:pt x="833" y="270"/>
                      <a:pt x="828" y="261"/>
                      <a:pt x="821" y="252"/>
                    </a:cubicBezTo>
                    <a:cubicBezTo>
                      <a:pt x="816" y="244"/>
                      <a:pt x="809" y="235"/>
                      <a:pt x="802" y="227"/>
                    </a:cubicBezTo>
                    <a:cubicBezTo>
                      <a:pt x="817" y="205"/>
                      <a:pt x="831" y="181"/>
                      <a:pt x="843" y="157"/>
                    </a:cubicBezTo>
                    <a:cubicBezTo>
                      <a:pt x="833" y="147"/>
                      <a:pt x="823" y="137"/>
                      <a:pt x="813" y="127"/>
                    </a:cubicBezTo>
                    <a:cubicBezTo>
                      <a:pt x="787" y="139"/>
                      <a:pt x="763" y="151"/>
                      <a:pt x="740" y="165"/>
                    </a:cubicBezTo>
                    <a:cubicBezTo>
                      <a:pt x="731" y="159"/>
                      <a:pt x="723" y="153"/>
                      <a:pt x="714" y="146"/>
                    </a:cubicBezTo>
                    <a:cubicBezTo>
                      <a:pt x="705" y="141"/>
                      <a:pt x="696" y="135"/>
                      <a:pt x="687" y="130"/>
                    </a:cubicBezTo>
                    <a:cubicBezTo>
                      <a:pt x="693" y="104"/>
                      <a:pt x="697" y="77"/>
                      <a:pt x="700" y="50"/>
                    </a:cubicBezTo>
                    <a:cubicBezTo>
                      <a:pt x="687" y="44"/>
                      <a:pt x="674" y="38"/>
                      <a:pt x="661" y="33"/>
                    </a:cubicBezTo>
                    <a:cubicBezTo>
                      <a:pt x="641" y="52"/>
                      <a:pt x="623" y="73"/>
                      <a:pt x="606" y="95"/>
                    </a:cubicBezTo>
                    <a:cubicBezTo>
                      <a:pt x="596" y="92"/>
                      <a:pt x="586" y="89"/>
                      <a:pt x="576" y="86"/>
                    </a:cubicBezTo>
                    <a:cubicBezTo>
                      <a:pt x="566" y="84"/>
                      <a:pt x="555" y="82"/>
                      <a:pt x="545" y="81"/>
                    </a:cubicBezTo>
                    <a:cubicBezTo>
                      <a:pt x="541" y="54"/>
                      <a:pt x="535" y="28"/>
                      <a:pt x="528" y="2"/>
                    </a:cubicBezTo>
                    <a:cubicBezTo>
                      <a:pt x="513" y="0"/>
                      <a:pt x="499" y="0"/>
                      <a:pt x="485" y="0"/>
                    </a:cubicBezTo>
                    <a:cubicBezTo>
                      <a:pt x="474" y="25"/>
                      <a:pt x="464" y="51"/>
                      <a:pt x="457" y="77"/>
                    </a:cubicBezTo>
                    <a:cubicBezTo>
                      <a:pt x="446" y="78"/>
                      <a:pt x="436" y="79"/>
                      <a:pt x="425" y="80"/>
                    </a:cubicBezTo>
                    <a:cubicBezTo>
                      <a:pt x="415" y="82"/>
                      <a:pt x="404" y="84"/>
                      <a:pt x="394" y="86"/>
                    </a:cubicBezTo>
                    <a:cubicBezTo>
                      <a:pt x="381" y="63"/>
                      <a:pt x="366" y="41"/>
                      <a:pt x="350" y="19"/>
                    </a:cubicBezTo>
                    <a:cubicBezTo>
                      <a:pt x="336" y="23"/>
                      <a:pt x="322" y="27"/>
                      <a:pt x="309" y="32"/>
                    </a:cubicBezTo>
                    <a:cubicBezTo>
                      <a:pt x="308" y="60"/>
                      <a:pt x="309" y="88"/>
                      <a:pt x="311" y="115"/>
                    </a:cubicBezTo>
                    <a:cubicBezTo>
                      <a:pt x="301" y="119"/>
                      <a:pt x="292" y="124"/>
                      <a:pt x="283" y="129"/>
                    </a:cubicBezTo>
                    <a:cubicBezTo>
                      <a:pt x="273" y="134"/>
                      <a:pt x="264" y="140"/>
                      <a:pt x="256" y="146"/>
                    </a:cubicBezTo>
                    <a:cubicBezTo>
                      <a:pt x="235" y="129"/>
                      <a:pt x="213" y="113"/>
                      <a:pt x="190" y="99"/>
                    </a:cubicBezTo>
                    <a:cubicBezTo>
                      <a:pt x="178" y="108"/>
                      <a:pt x="167" y="117"/>
                      <a:pt x="157" y="126"/>
                    </a:cubicBezTo>
                    <a:cubicBezTo>
                      <a:pt x="166" y="153"/>
                      <a:pt x="176" y="178"/>
                      <a:pt x="188" y="203"/>
                    </a:cubicBezTo>
                    <a:cubicBezTo>
                      <a:pt x="181" y="210"/>
                      <a:pt x="174" y="218"/>
                      <a:pt x="167" y="226"/>
                    </a:cubicBezTo>
                    <a:cubicBezTo>
                      <a:pt x="161" y="235"/>
                      <a:pt x="154" y="243"/>
                      <a:pt x="148" y="252"/>
                    </a:cubicBezTo>
                    <a:cubicBezTo>
                      <a:pt x="122" y="243"/>
                      <a:pt x="97" y="237"/>
                      <a:pt x="70" y="232"/>
                    </a:cubicBezTo>
                    <a:cubicBezTo>
                      <a:pt x="62" y="244"/>
                      <a:pt x="55" y="256"/>
                      <a:pt x="49" y="269"/>
                    </a:cubicBezTo>
                    <a:cubicBezTo>
                      <a:pt x="67" y="290"/>
                      <a:pt x="86" y="310"/>
                      <a:pt x="106" y="329"/>
                    </a:cubicBezTo>
                    <a:cubicBezTo>
                      <a:pt x="102" y="339"/>
                      <a:pt x="98" y="348"/>
                      <a:pt x="95" y="358"/>
                    </a:cubicBezTo>
                    <a:cubicBezTo>
                      <a:pt x="91" y="369"/>
                      <a:pt x="88" y="379"/>
                      <a:pt x="86" y="389"/>
                    </a:cubicBezTo>
                    <a:cubicBezTo>
                      <a:pt x="59" y="391"/>
                      <a:pt x="32" y="394"/>
                      <a:pt x="6" y="399"/>
                    </a:cubicBezTo>
                    <a:cubicBezTo>
                      <a:pt x="3" y="413"/>
                      <a:pt x="1" y="427"/>
                      <a:pt x="0" y="441"/>
                    </a:cubicBezTo>
                    <a:cubicBezTo>
                      <a:pt x="24" y="454"/>
                      <a:pt x="49" y="466"/>
                      <a:pt x="74" y="476"/>
                    </a:cubicBezTo>
                    <a:cubicBezTo>
                      <a:pt x="74" y="487"/>
                      <a:pt x="74" y="497"/>
                      <a:pt x="75" y="508"/>
                    </a:cubicBezTo>
                    <a:cubicBezTo>
                      <a:pt x="75" y="518"/>
                      <a:pt x="76" y="529"/>
                      <a:pt x="78" y="539"/>
                    </a:cubicBezTo>
                    <a:cubicBezTo>
                      <a:pt x="53" y="551"/>
                      <a:pt x="30" y="563"/>
                      <a:pt x="6" y="577"/>
                    </a:cubicBezTo>
                    <a:cubicBezTo>
                      <a:pt x="9" y="591"/>
                      <a:pt x="12" y="605"/>
                      <a:pt x="16" y="619"/>
                    </a:cubicBezTo>
                    <a:cubicBezTo>
                      <a:pt x="44" y="623"/>
                      <a:pt x="71" y="625"/>
                      <a:pt x="98" y="625"/>
                    </a:cubicBezTo>
                    <a:cubicBezTo>
                      <a:pt x="102" y="635"/>
                      <a:pt x="106" y="645"/>
                      <a:pt x="110" y="654"/>
                    </a:cubicBezTo>
                    <a:cubicBezTo>
                      <a:pt x="114" y="664"/>
                      <a:pt x="119" y="674"/>
                      <a:pt x="124" y="683"/>
                    </a:cubicBezTo>
                    <a:cubicBezTo>
                      <a:pt x="106" y="702"/>
                      <a:pt x="88" y="723"/>
                      <a:pt x="71" y="744"/>
                    </a:cubicBezTo>
                    <a:cubicBezTo>
                      <a:pt x="79" y="756"/>
                      <a:pt x="87" y="768"/>
                      <a:pt x="96" y="779"/>
                    </a:cubicBezTo>
                    <a:cubicBezTo>
                      <a:pt x="123" y="773"/>
                      <a:pt x="149" y="765"/>
                      <a:pt x="174" y="755"/>
                    </a:cubicBezTo>
                    <a:cubicBezTo>
                      <a:pt x="181" y="763"/>
                      <a:pt x="189" y="771"/>
                      <a:pt x="196" y="778"/>
                    </a:cubicBezTo>
                    <a:cubicBezTo>
                      <a:pt x="204" y="786"/>
                      <a:pt x="211" y="793"/>
                      <a:pt x="220" y="800"/>
                    </a:cubicBezTo>
                    <a:cubicBezTo>
                      <a:pt x="209" y="824"/>
                      <a:pt x="200" y="850"/>
                      <a:pt x="192" y="876"/>
                    </a:cubicBezTo>
                    <a:cubicBezTo>
                      <a:pt x="204" y="884"/>
                      <a:pt x="216" y="892"/>
                      <a:pt x="228" y="900"/>
                    </a:cubicBezTo>
                    <a:cubicBezTo>
                      <a:pt x="251" y="884"/>
                      <a:pt x="272" y="867"/>
                      <a:pt x="293" y="849"/>
                    </a:cubicBezTo>
                    <a:cubicBezTo>
                      <a:pt x="302" y="854"/>
                      <a:pt x="311" y="858"/>
                      <a:pt x="321" y="863"/>
                    </a:cubicBezTo>
                    <a:cubicBezTo>
                      <a:pt x="331" y="867"/>
                      <a:pt x="341" y="871"/>
                      <a:pt x="351" y="874"/>
                    </a:cubicBezTo>
                    <a:cubicBezTo>
                      <a:pt x="350" y="901"/>
                      <a:pt x="351" y="928"/>
                      <a:pt x="353" y="955"/>
                    </a:cubicBezTo>
                    <a:cubicBezTo>
                      <a:pt x="366" y="959"/>
                      <a:pt x="380" y="962"/>
                      <a:pt x="394" y="965"/>
                    </a:cubicBezTo>
                    <a:cubicBezTo>
                      <a:pt x="410" y="942"/>
                      <a:pt x="424" y="918"/>
                      <a:pt x="436" y="894"/>
                    </a:cubicBezTo>
                    <a:cubicBezTo>
                      <a:pt x="447" y="895"/>
                      <a:pt x="457" y="896"/>
                      <a:pt x="468" y="896"/>
                    </a:cubicBezTo>
                    <a:cubicBezTo>
                      <a:pt x="479" y="897"/>
                      <a:pt x="489" y="897"/>
                      <a:pt x="500" y="896"/>
                    </a:cubicBezTo>
                    <a:cubicBezTo>
                      <a:pt x="509" y="921"/>
                      <a:pt x="519" y="947"/>
                      <a:pt x="531" y="971"/>
                    </a:cubicBezTo>
                    <a:cubicBezTo>
                      <a:pt x="545" y="969"/>
                      <a:pt x="559" y="967"/>
                      <a:pt x="573" y="965"/>
                    </a:cubicBezTo>
                    <a:cubicBezTo>
                      <a:pt x="580" y="937"/>
                      <a:pt x="584" y="911"/>
                      <a:pt x="587" y="884"/>
                    </a:cubicBezTo>
                    <a:cubicBezTo>
                      <a:pt x="597" y="881"/>
                      <a:pt x="607" y="878"/>
                      <a:pt x="617" y="875"/>
                    </a:cubicBezTo>
                    <a:cubicBezTo>
                      <a:pt x="627" y="871"/>
                      <a:pt x="637" y="867"/>
                      <a:pt x="647" y="863"/>
                    </a:cubicBezTo>
                    <a:cubicBezTo>
                      <a:pt x="664" y="883"/>
                      <a:pt x="683" y="903"/>
                      <a:pt x="703" y="921"/>
                    </a:cubicBezTo>
                    <a:cubicBezTo>
                      <a:pt x="716" y="915"/>
                      <a:pt x="728" y="908"/>
                      <a:pt x="740" y="900"/>
                    </a:cubicBezTo>
                    <a:cubicBezTo>
                      <a:pt x="736" y="873"/>
                      <a:pt x="731" y="846"/>
                      <a:pt x="723" y="820"/>
                    </a:cubicBezTo>
                    <a:cubicBezTo>
                      <a:pt x="732" y="814"/>
                      <a:pt x="740" y="807"/>
                      <a:pt x="748" y="800"/>
                    </a:cubicBezTo>
                    <a:cubicBezTo>
                      <a:pt x="757" y="794"/>
                      <a:pt x="764" y="786"/>
                      <a:pt x="772" y="779"/>
                    </a:cubicBezTo>
                    <a:cubicBezTo>
                      <a:pt x="795" y="792"/>
                      <a:pt x="820" y="803"/>
                      <a:pt x="845" y="813"/>
                    </a:cubicBezTo>
                    <a:cubicBezTo>
                      <a:pt x="855" y="802"/>
                      <a:pt x="864" y="791"/>
                      <a:pt x="872" y="780"/>
                    </a:cubicBezTo>
                    <a:cubicBezTo>
                      <a:pt x="859" y="756"/>
                      <a:pt x="844" y="733"/>
                      <a:pt x="828" y="711"/>
                    </a:cubicBezTo>
                    <a:cubicBezTo>
                      <a:pt x="834" y="702"/>
                      <a:pt x="839" y="693"/>
                      <a:pt x="844" y="684"/>
                    </a:cubicBezTo>
                    <a:cubicBezTo>
                      <a:pt x="849" y="674"/>
                      <a:pt x="854" y="665"/>
                      <a:pt x="858" y="655"/>
                    </a:cubicBezTo>
                    <a:cubicBezTo>
                      <a:pt x="885" y="659"/>
                      <a:pt x="911" y="660"/>
                      <a:pt x="939" y="661"/>
                    </a:cubicBezTo>
                    <a:cubicBezTo>
                      <a:pt x="944" y="647"/>
                      <a:pt x="948" y="634"/>
                      <a:pt x="952" y="620"/>
                    </a:cubicBezTo>
                    <a:cubicBezTo>
                      <a:pt x="931" y="602"/>
                      <a:pt x="908" y="586"/>
                      <a:pt x="886" y="572"/>
                    </a:cubicBezTo>
                    <a:cubicBezTo>
                      <a:pt x="888" y="561"/>
                      <a:pt x="890" y="551"/>
                      <a:pt x="891" y="541"/>
                    </a:cubicBezTo>
                    <a:close/>
                    <a:moveTo>
                      <a:pt x="803" y="529"/>
                    </a:moveTo>
                    <a:cubicBezTo>
                      <a:pt x="798" y="568"/>
                      <a:pt x="785" y="606"/>
                      <a:pt x="766" y="641"/>
                    </a:cubicBezTo>
                    <a:cubicBezTo>
                      <a:pt x="747" y="676"/>
                      <a:pt x="721" y="707"/>
                      <a:pt x="691" y="732"/>
                    </a:cubicBezTo>
                    <a:cubicBezTo>
                      <a:pt x="661" y="758"/>
                      <a:pt x="626" y="778"/>
                      <a:pt x="588" y="790"/>
                    </a:cubicBezTo>
                    <a:cubicBezTo>
                      <a:pt x="551" y="803"/>
                      <a:pt x="511" y="809"/>
                      <a:pt x="472" y="807"/>
                    </a:cubicBezTo>
                    <a:cubicBezTo>
                      <a:pt x="432" y="806"/>
                      <a:pt x="393" y="797"/>
                      <a:pt x="357" y="781"/>
                    </a:cubicBezTo>
                    <a:cubicBezTo>
                      <a:pt x="320" y="765"/>
                      <a:pt x="287" y="743"/>
                      <a:pt x="259" y="715"/>
                    </a:cubicBezTo>
                    <a:cubicBezTo>
                      <a:pt x="230" y="687"/>
                      <a:pt x="207" y="654"/>
                      <a:pt x="191" y="618"/>
                    </a:cubicBezTo>
                    <a:cubicBezTo>
                      <a:pt x="175" y="582"/>
                      <a:pt x="166" y="543"/>
                      <a:pt x="164" y="503"/>
                    </a:cubicBezTo>
                    <a:cubicBezTo>
                      <a:pt x="161" y="464"/>
                      <a:pt x="167" y="424"/>
                      <a:pt x="179" y="386"/>
                    </a:cubicBezTo>
                    <a:cubicBezTo>
                      <a:pt x="191" y="349"/>
                      <a:pt x="211" y="313"/>
                      <a:pt x="236" y="283"/>
                    </a:cubicBezTo>
                    <a:cubicBezTo>
                      <a:pt x="261" y="252"/>
                      <a:pt x="292" y="226"/>
                      <a:pt x="326" y="207"/>
                    </a:cubicBezTo>
                    <a:cubicBezTo>
                      <a:pt x="361" y="187"/>
                      <a:pt x="399" y="174"/>
                      <a:pt x="438" y="168"/>
                    </a:cubicBezTo>
                    <a:cubicBezTo>
                      <a:pt x="477" y="163"/>
                      <a:pt x="517" y="164"/>
                      <a:pt x="556" y="173"/>
                    </a:cubicBezTo>
                    <a:cubicBezTo>
                      <a:pt x="594" y="182"/>
                      <a:pt x="632" y="198"/>
                      <a:pt x="664" y="220"/>
                    </a:cubicBezTo>
                    <a:cubicBezTo>
                      <a:pt x="697" y="242"/>
                      <a:pt x="726" y="271"/>
                      <a:pt x="748" y="303"/>
                    </a:cubicBezTo>
                    <a:cubicBezTo>
                      <a:pt x="771" y="336"/>
                      <a:pt x="787" y="372"/>
                      <a:pt x="797" y="411"/>
                    </a:cubicBezTo>
                    <a:cubicBezTo>
                      <a:pt x="806" y="450"/>
                      <a:pt x="808" y="490"/>
                      <a:pt x="803" y="52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/>
                  </a:gs>
                  <a:gs pos="100000">
                    <a:srgbClr val="87102C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25400" dir="156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0000" tIns="46800" rIns="90000" bIns="46800" rtlCol="0" anchor="ctr" anchorCtr="0">
                <a:normAutofit/>
              </a:bodyPr>
              <a:lstStyle/>
              <a:p>
                <a:pPr algn="ctr" defTabSz="1219170"/>
                <a:endParaRPr lang="zh-CN" altLang="en-US" sz="1273">
                  <a:gradFill flip="none" rotWithShape="1">
                    <a:gsLst>
                      <a:gs pos="0">
                        <a:srgbClr val="BFBFBF">
                          <a:shade val="30000"/>
                          <a:satMod val="115000"/>
                        </a:srgbClr>
                      </a:gs>
                      <a:gs pos="50000">
                        <a:srgbClr val="BFBFBF">
                          <a:shade val="67500"/>
                          <a:satMod val="115000"/>
                        </a:srgbClr>
                      </a:gs>
                      <a:gs pos="100000">
                        <a:srgbClr val="BFBFBF">
                          <a:shade val="100000"/>
                          <a:satMod val="115000"/>
                        </a:srgbClr>
                      </a:gs>
                    </a:gsLst>
                    <a:lin ang="2700000" scaled="1"/>
                    <a:tileRect/>
                  </a:gra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9" name="椭圆 68"/>
              <p:cNvSpPr/>
              <p:nvPr>
                <p:custDataLst>
                  <p:tags r:id="rId17"/>
                </p:custDataLst>
              </p:nvPr>
            </p:nvSpPr>
            <p:spPr>
              <a:xfrm>
                <a:off x="5316" y="5839"/>
                <a:ext cx="1121" cy="1121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75000"/>
                    </a:srgbClr>
                  </a:gs>
                  <a:gs pos="50000">
                    <a:srgbClr val="FFFFFF">
                      <a:lumMod val="95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0000" tIns="46800" rIns="90000" bIns="46800" rtlCol="0" anchor="ctr" anchorCtr="0">
                <a:normAutofit/>
              </a:bodyPr>
              <a:lstStyle/>
              <a:p>
                <a:pPr algn="ctr" defTabSz="1219170"/>
                <a:endParaRPr lang="zh-CN" altLang="en-US" sz="1273">
                  <a:gradFill flip="none" rotWithShape="1">
                    <a:gsLst>
                      <a:gs pos="0">
                        <a:srgbClr val="BFBFBF">
                          <a:shade val="30000"/>
                          <a:satMod val="115000"/>
                        </a:srgbClr>
                      </a:gs>
                      <a:gs pos="50000">
                        <a:srgbClr val="BFBFBF">
                          <a:shade val="67500"/>
                          <a:satMod val="115000"/>
                        </a:srgbClr>
                      </a:gs>
                      <a:gs pos="100000">
                        <a:srgbClr val="BFBFBF">
                          <a:shade val="100000"/>
                          <a:satMod val="115000"/>
                        </a:srgbClr>
                      </a:gs>
                    </a:gsLst>
                    <a:lin ang="2700000" scaled="1"/>
                    <a:tileRect/>
                  </a:gra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Freeform 55"/>
              <p:cNvSpPr>
                <a:spLocks noEditPoints="1"/>
              </p:cNvSpPr>
              <p:nvPr>
                <p:custDataLst>
                  <p:tags r:id="rId18"/>
                </p:custDataLst>
              </p:nvPr>
            </p:nvSpPr>
            <p:spPr bwMode="auto">
              <a:xfrm rot="20580000">
                <a:off x="5630" y="6174"/>
                <a:ext cx="541" cy="566"/>
              </a:xfrm>
              <a:custGeom>
                <a:avLst/>
                <a:gdLst>
                  <a:gd name="T0" fmla="*/ 335960 w 129"/>
                  <a:gd name="T1" fmla="*/ 372391 h 135"/>
                  <a:gd name="T2" fmla="*/ 514060 w 129"/>
                  <a:gd name="T3" fmla="*/ 105241 h 135"/>
                  <a:gd name="T4" fmla="*/ 514060 w 129"/>
                  <a:gd name="T5" fmla="*/ 85002 h 135"/>
                  <a:gd name="T6" fmla="*/ 473582 w 129"/>
                  <a:gd name="T7" fmla="*/ 40477 h 135"/>
                  <a:gd name="T8" fmla="*/ 453344 w 129"/>
                  <a:gd name="T9" fmla="*/ 40477 h 135"/>
                  <a:gd name="T10" fmla="*/ 433105 w 129"/>
                  <a:gd name="T11" fmla="*/ 64764 h 135"/>
                  <a:gd name="T12" fmla="*/ 408819 w 129"/>
                  <a:gd name="T13" fmla="*/ 64764 h 135"/>
                  <a:gd name="T14" fmla="*/ 408819 w 129"/>
                  <a:gd name="T15" fmla="*/ 0 h 135"/>
                  <a:gd name="T16" fmla="*/ 109288 w 129"/>
                  <a:gd name="T17" fmla="*/ 0 h 135"/>
                  <a:gd name="T18" fmla="*/ 109288 w 129"/>
                  <a:gd name="T19" fmla="*/ 64764 h 135"/>
                  <a:gd name="T20" fmla="*/ 89050 w 129"/>
                  <a:gd name="T21" fmla="*/ 64764 h 135"/>
                  <a:gd name="T22" fmla="*/ 68811 w 129"/>
                  <a:gd name="T23" fmla="*/ 40477 h 135"/>
                  <a:gd name="T24" fmla="*/ 48573 w 129"/>
                  <a:gd name="T25" fmla="*/ 40477 h 135"/>
                  <a:gd name="T26" fmla="*/ 4048 w 129"/>
                  <a:gd name="T27" fmla="*/ 85002 h 135"/>
                  <a:gd name="T28" fmla="*/ 4048 w 129"/>
                  <a:gd name="T29" fmla="*/ 105241 h 135"/>
                  <a:gd name="T30" fmla="*/ 186195 w 129"/>
                  <a:gd name="T31" fmla="*/ 372391 h 135"/>
                  <a:gd name="T32" fmla="*/ 238815 w 129"/>
                  <a:gd name="T33" fmla="*/ 396677 h 135"/>
                  <a:gd name="T34" fmla="*/ 238815 w 129"/>
                  <a:gd name="T35" fmla="*/ 416916 h 135"/>
                  <a:gd name="T36" fmla="*/ 218577 w 129"/>
                  <a:gd name="T37" fmla="*/ 429059 h 135"/>
                  <a:gd name="T38" fmla="*/ 238815 w 129"/>
                  <a:gd name="T39" fmla="*/ 437154 h 135"/>
                  <a:gd name="T40" fmla="*/ 238815 w 129"/>
                  <a:gd name="T41" fmla="*/ 461441 h 135"/>
                  <a:gd name="T42" fmla="*/ 218577 w 129"/>
                  <a:gd name="T43" fmla="*/ 481679 h 135"/>
                  <a:gd name="T44" fmla="*/ 194290 w 129"/>
                  <a:gd name="T45" fmla="*/ 501918 h 135"/>
                  <a:gd name="T46" fmla="*/ 174052 w 129"/>
                  <a:gd name="T47" fmla="*/ 522157 h 135"/>
                  <a:gd name="T48" fmla="*/ 198338 w 129"/>
                  <a:gd name="T49" fmla="*/ 546443 h 135"/>
                  <a:gd name="T50" fmla="*/ 323817 w 129"/>
                  <a:gd name="T51" fmla="*/ 546443 h 135"/>
                  <a:gd name="T52" fmla="*/ 344056 w 129"/>
                  <a:gd name="T53" fmla="*/ 522157 h 135"/>
                  <a:gd name="T54" fmla="*/ 323817 w 129"/>
                  <a:gd name="T55" fmla="*/ 501918 h 135"/>
                  <a:gd name="T56" fmla="*/ 299531 w 129"/>
                  <a:gd name="T57" fmla="*/ 481679 h 135"/>
                  <a:gd name="T58" fmla="*/ 279292 w 129"/>
                  <a:gd name="T59" fmla="*/ 461441 h 135"/>
                  <a:gd name="T60" fmla="*/ 279292 w 129"/>
                  <a:gd name="T61" fmla="*/ 437154 h 135"/>
                  <a:gd name="T62" fmla="*/ 303578 w 129"/>
                  <a:gd name="T63" fmla="*/ 429059 h 135"/>
                  <a:gd name="T64" fmla="*/ 279292 w 129"/>
                  <a:gd name="T65" fmla="*/ 416916 h 135"/>
                  <a:gd name="T66" fmla="*/ 279292 w 129"/>
                  <a:gd name="T67" fmla="*/ 396677 h 135"/>
                  <a:gd name="T68" fmla="*/ 335960 w 129"/>
                  <a:gd name="T69" fmla="*/ 372391 h 135"/>
                  <a:gd name="T70" fmla="*/ 408819 w 129"/>
                  <a:gd name="T71" fmla="*/ 85002 h 135"/>
                  <a:gd name="T72" fmla="*/ 433105 w 129"/>
                  <a:gd name="T73" fmla="*/ 85002 h 135"/>
                  <a:gd name="T74" fmla="*/ 453344 w 129"/>
                  <a:gd name="T75" fmla="*/ 64764 h 135"/>
                  <a:gd name="T76" fmla="*/ 473582 w 129"/>
                  <a:gd name="T77" fmla="*/ 85002 h 135"/>
                  <a:gd name="T78" fmla="*/ 473582 w 129"/>
                  <a:gd name="T79" fmla="*/ 105241 h 135"/>
                  <a:gd name="T80" fmla="*/ 368342 w 129"/>
                  <a:gd name="T81" fmla="*/ 287389 h 135"/>
                  <a:gd name="T82" fmla="*/ 408819 w 129"/>
                  <a:gd name="T83" fmla="*/ 85002 h 135"/>
                  <a:gd name="T84" fmla="*/ 145718 w 129"/>
                  <a:gd name="T85" fmla="*/ 291436 h 135"/>
                  <a:gd name="T86" fmla="*/ 40477 w 129"/>
                  <a:gd name="T87" fmla="*/ 109289 h 135"/>
                  <a:gd name="T88" fmla="*/ 40477 w 129"/>
                  <a:gd name="T89" fmla="*/ 89050 h 135"/>
                  <a:gd name="T90" fmla="*/ 60716 w 129"/>
                  <a:gd name="T91" fmla="*/ 68811 h 135"/>
                  <a:gd name="T92" fmla="*/ 80954 w 129"/>
                  <a:gd name="T93" fmla="*/ 89050 h 135"/>
                  <a:gd name="T94" fmla="*/ 105241 w 129"/>
                  <a:gd name="T95" fmla="*/ 89050 h 135"/>
                  <a:gd name="T96" fmla="*/ 145718 w 129"/>
                  <a:gd name="T97" fmla="*/ 291436 h 13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29" h="135">
                    <a:moveTo>
                      <a:pt x="83" y="92"/>
                    </a:moveTo>
                    <a:cubicBezTo>
                      <a:pt x="129" y="63"/>
                      <a:pt x="127" y="26"/>
                      <a:pt x="127" y="26"/>
                    </a:cubicBezTo>
                    <a:cubicBezTo>
                      <a:pt x="127" y="21"/>
                      <a:pt x="127" y="21"/>
                      <a:pt x="127" y="21"/>
                    </a:cubicBezTo>
                    <a:cubicBezTo>
                      <a:pt x="127" y="21"/>
                      <a:pt x="128" y="10"/>
                      <a:pt x="117" y="10"/>
                    </a:cubicBezTo>
                    <a:cubicBezTo>
                      <a:pt x="114" y="10"/>
                      <a:pt x="112" y="10"/>
                      <a:pt x="112" y="10"/>
                    </a:cubicBezTo>
                    <a:cubicBezTo>
                      <a:pt x="107" y="10"/>
                      <a:pt x="107" y="16"/>
                      <a:pt x="107" y="16"/>
                    </a:cubicBezTo>
                    <a:cubicBezTo>
                      <a:pt x="107" y="16"/>
                      <a:pt x="104" y="16"/>
                      <a:pt x="101" y="16"/>
                    </a:cubicBezTo>
                    <a:cubicBezTo>
                      <a:pt x="101" y="12"/>
                      <a:pt x="101" y="0"/>
                      <a:pt x="101" y="0"/>
                    </a:cubicBezTo>
                    <a:cubicBezTo>
                      <a:pt x="56" y="7"/>
                      <a:pt x="27" y="0"/>
                      <a:pt x="27" y="0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3" y="16"/>
                      <a:pt x="22" y="16"/>
                      <a:pt x="22" y="16"/>
                    </a:cubicBezTo>
                    <a:cubicBezTo>
                      <a:pt x="22" y="16"/>
                      <a:pt x="22" y="10"/>
                      <a:pt x="17" y="10"/>
                    </a:cubicBezTo>
                    <a:cubicBezTo>
                      <a:pt x="17" y="10"/>
                      <a:pt x="15" y="10"/>
                      <a:pt x="12" y="10"/>
                    </a:cubicBezTo>
                    <a:cubicBezTo>
                      <a:pt x="1" y="10"/>
                      <a:pt x="1" y="21"/>
                      <a:pt x="1" y="21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0" y="63"/>
                      <a:pt x="46" y="92"/>
                    </a:cubicBezTo>
                    <a:cubicBezTo>
                      <a:pt x="46" y="92"/>
                      <a:pt x="52" y="98"/>
                      <a:pt x="59" y="98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4" y="103"/>
                      <a:pt x="54" y="106"/>
                    </a:cubicBezTo>
                    <a:cubicBezTo>
                      <a:pt x="54" y="109"/>
                      <a:pt x="59" y="108"/>
                      <a:pt x="59" y="108"/>
                    </a:cubicBezTo>
                    <a:cubicBezTo>
                      <a:pt x="59" y="114"/>
                      <a:pt x="59" y="114"/>
                      <a:pt x="59" y="114"/>
                    </a:cubicBezTo>
                    <a:cubicBezTo>
                      <a:pt x="59" y="114"/>
                      <a:pt x="58" y="119"/>
                      <a:pt x="54" y="119"/>
                    </a:cubicBezTo>
                    <a:cubicBezTo>
                      <a:pt x="54" y="124"/>
                      <a:pt x="48" y="124"/>
                      <a:pt x="48" y="124"/>
                    </a:cubicBezTo>
                    <a:cubicBezTo>
                      <a:pt x="48" y="124"/>
                      <a:pt x="43" y="125"/>
                      <a:pt x="43" y="129"/>
                    </a:cubicBezTo>
                    <a:cubicBezTo>
                      <a:pt x="43" y="129"/>
                      <a:pt x="42" y="135"/>
                      <a:pt x="49" y="135"/>
                    </a:cubicBezTo>
                    <a:cubicBezTo>
                      <a:pt x="56" y="135"/>
                      <a:pt x="80" y="135"/>
                      <a:pt x="80" y="135"/>
                    </a:cubicBezTo>
                    <a:cubicBezTo>
                      <a:pt x="85" y="135"/>
                      <a:pt x="85" y="129"/>
                      <a:pt x="85" y="129"/>
                    </a:cubicBezTo>
                    <a:cubicBezTo>
                      <a:pt x="85" y="129"/>
                      <a:pt x="85" y="124"/>
                      <a:pt x="80" y="124"/>
                    </a:cubicBezTo>
                    <a:cubicBezTo>
                      <a:pt x="74" y="124"/>
                      <a:pt x="74" y="119"/>
                      <a:pt x="74" y="119"/>
                    </a:cubicBezTo>
                    <a:cubicBezTo>
                      <a:pt x="74" y="119"/>
                      <a:pt x="69" y="119"/>
                      <a:pt x="69" y="114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69" y="108"/>
                      <a:pt x="75" y="109"/>
                      <a:pt x="75" y="106"/>
                    </a:cubicBezTo>
                    <a:cubicBezTo>
                      <a:pt x="75" y="103"/>
                      <a:pt x="69" y="103"/>
                      <a:pt x="69" y="103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75" y="98"/>
                      <a:pt x="79" y="96"/>
                      <a:pt x="83" y="92"/>
                    </a:cubicBezTo>
                    <a:close/>
                    <a:moveTo>
                      <a:pt x="101" y="21"/>
                    </a:moveTo>
                    <a:cubicBezTo>
                      <a:pt x="103" y="21"/>
                      <a:pt x="107" y="21"/>
                      <a:pt x="107" y="21"/>
                    </a:cubicBezTo>
                    <a:cubicBezTo>
                      <a:pt x="112" y="21"/>
                      <a:pt x="112" y="16"/>
                      <a:pt x="112" y="16"/>
                    </a:cubicBezTo>
                    <a:cubicBezTo>
                      <a:pt x="117" y="16"/>
                      <a:pt x="117" y="21"/>
                      <a:pt x="117" y="21"/>
                    </a:cubicBezTo>
                    <a:cubicBezTo>
                      <a:pt x="117" y="26"/>
                      <a:pt x="117" y="26"/>
                      <a:pt x="117" y="26"/>
                    </a:cubicBezTo>
                    <a:cubicBezTo>
                      <a:pt x="117" y="26"/>
                      <a:pt x="116" y="47"/>
                      <a:pt x="91" y="71"/>
                    </a:cubicBezTo>
                    <a:cubicBezTo>
                      <a:pt x="96" y="61"/>
                      <a:pt x="101" y="38"/>
                      <a:pt x="101" y="21"/>
                    </a:cubicBezTo>
                    <a:close/>
                    <a:moveTo>
                      <a:pt x="36" y="72"/>
                    </a:moveTo>
                    <a:cubicBezTo>
                      <a:pt x="11" y="48"/>
                      <a:pt x="10" y="27"/>
                      <a:pt x="10" y="2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17"/>
                      <a:pt x="15" y="17"/>
                    </a:cubicBezTo>
                    <a:cubicBezTo>
                      <a:pt x="15" y="17"/>
                      <a:pt x="15" y="22"/>
                      <a:pt x="20" y="22"/>
                    </a:cubicBezTo>
                    <a:cubicBezTo>
                      <a:pt x="20" y="22"/>
                      <a:pt x="24" y="22"/>
                      <a:pt x="26" y="22"/>
                    </a:cubicBezTo>
                    <a:cubicBezTo>
                      <a:pt x="26" y="39"/>
                      <a:pt x="30" y="62"/>
                      <a:pt x="36" y="72"/>
                    </a:cubicBezTo>
                    <a:close/>
                  </a:path>
                </a:pathLst>
              </a:custGeom>
              <a:solidFill>
                <a:srgbClr val="87102C"/>
              </a:solidFill>
              <a:ln>
                <a:noFill/>
              </a:ln>
            </p:spPr>
            <p:txBody>
              <a:bodyPr vert="horz" wrap="square" lIns="90000" tIns="46800" rIns="90000" bIns="46800" numCol="1" anchor="ctr" anchorCtr="0" compatLnSpc="1">
                <a:normAutofit/>
              </a:bodyPr>
              <a:lstStyle/>
              <a:p>
                <a:pPr defTabSz="1219170"/>
                <a:endParaRPr lang="zh-CN" altLang="en-US" sz="1273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758" y="4437"/>
              <a:ext cx="1814" cy="1816"/>
              <a:chOff x="3758" y="4437"/>
              <a:chExt cx="1814" cy="1816"/>
            </a:xfrm>
          </p:grpSpPr>
          <p:sp>
            <p:nvSpPr>
              <p:cNvPr id="49" name="Freeform 5"/>
              <p:cNvSpPr>
                <a:spLocks noEditPoint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758" y="4437"/>
                <a:ext cx="1815" cy="1816"/>
              </a:xfrm>
              <a:custGeom>
                <a:avLst/>
                <a:gdLst>
                  <a:gd name="T0" fmla="*/ 1122518 w 971"/>
                  <a:gd name="T1" fmla="*/ 639107 h 971"/>
                  <a:gd name="T2" fmla="*/ 1216689 w 971"/>
                  <a:gd name="T3" fmla="*/ 554981 h 971"/>
                  <a:gd name="T4" fmla="*/ 1108706 w 971"/>
                  <a:gd name="T5" fmla="*/ 489689 h 971"/>
                  <a:gd name="T6" fmla="*/ 1177765 w 971"/>
                  <a:gd name="T7" fmla="*/ 387984 h 971"/>
                  <a:gd name="T8" fmla="*/ 1052204 w 971"/>
                  <a:gd name="T9" fmla="*/ 350316 h 971"/>
                  <a:gd name="T10" fmla="*/ 1007001 w 971"/>
                  <a:gd name="T11" fmla="*/ 285024 h 971"/>
                  <a:gd name="T12" fmla="*/ 1020813 w 971"/>
                  <a:gd name="T13" fmla="*/ 159463 h 971"/>
                  <a:gd name="T14" fmla="*/ 896508 w 971"/>
                  <a:gd name="T15" fmla="*/ 183319 h 971"/>
                  <a:gd name="T16" fmla="*/ 878929 w 971"/>
                  <a:gd name="T17" fmla="*/ 62781 h 971"/>
                  <a:gd name="T18" fmla="*/ 760901 w 971"/>
                  <a:gd name="T19" fmla="*/ 119283 h 971"/>
                  <a:gd name="T20" fmla="*/ 684309 w 971"/>
                  <a:gd name="T21" fmla="*/ 101705 h 971"/>
                  <a:gd name="T22" fmla="*/ 608972 w 971"/>
                  <a:gd name="T23" fmla="*/ 0 h 971"/>
                  <a:gd name="T24" fmla="*/ 533635 w 971"/>
                  <a:gd name="T25" fmla="*/ 100449 h 971"/>
                  <a:gd name="T26" fmla="*/ 439464 w 971"/>
                  <a:gd name="T27" fmla="*/ 23857 h 971"/>
                  <a:gd name="T28" fmla="*/ 390496 w 971"/>
                  <a:gd name="T29" fmla="*/ 144395 h 971"/>
                  <a:gd name="T30" fmla="*/ 321437 w 971"/>
                  <a:gd name="T31" fmla="*/ 183319 h 971"/>
                  <a:gd name="T32" fmla="*/ 197131 w 971"/>
                  <a:gd name="T33" fmla="*/ 158207 h 971"/>
                  <a:gd name="T34" fmla="*/ 209687 w 971"/>
                  <a:gd name="T35" fmla="*/ 283768 h 971"/>
                  <a:gd name="T36" fmla="*/ 87893 w 971"/>
                  <a:gd name="T37" fmla="*/ 291302 h 971"/>
                  <a:gd name="T38" fmla="*/ 133095 w 971"/>
                  <a:gd name="T39" fmla="*/ 413097 h 971"/>
                  <a:gd name="T40" fmla="*/ 107983 w 971"/>
                  <a:gd name="T41" fmla="*/ 488433 h 971"/>
                  <a:gd name="T42" fmla="*/ 0 w 971"/>
                  <a:gd name="T43" fmla="*/ 553725 h 971"/>
                  <a:gd name="T44" fmla="*/ 94171 w 971"/>
                  <a:gd name="T45" fmla="*/ 637851 h 971"/>
                  <a:gd name="T46" fmla="*/ 7534 w 971"/>
                  <a:gd name="T47" fmla="*/ 724489 h 971"/>
                  <a:gd name="T48" fmla="*/ 123050 w 971"/>
                  <a:gd name="T49" fmla="*/ 784758 h 971"/>
                  <a:gd name="T50" fmla="*/ 155696 w 971"/>
                  <a:gd name="T51" fmla="*/ 857584 h 971"/>
                  <a:gd name="T52" fmla="*/ 120539 w 971"/>
                  <a:gd name="T53" fmla="*/ 978122 h 971"/>
                  <a:gd name="T54" fmla="*/ 246100 w 971"/>
                  <a:gd name="T55" fmla="*/ 976867 h 971"/>
                  <a:gd name="T56" fmla="*/ 241078 w 971"/>
                  <a:gd name="T57" fmla="*/ 1099917 h 971"/>
                  <a:gd name="T58" fmla="*/ 367895 w 971"/>
                  <a:gd name="T59" fmla="*/ 1066015 h 971"/>
                  <a:gd name="T60" fmla="*/ 440720 w 971"/>
                  <a:gd name="T61" fmla="*/ 1097406 h 971"/>
                  <a:gd name="T62" fmla="*/ 494711 w 971"/>
                  <a:gd name="T63" fmla="*/ 1211666 h 971"/>
                  <a:gd name="T64" fmla="*/ 587627 w 971"/>
                  <a:gd name="T65" fmla="*/ 1125029 h 971"/>
                  <a:gd name="T66" fmla="*/ 666730 w 971"/>
                  <a:gd name="T67" fmla="*/ 1219200 h 971"/>
                  <a:gd name="T68" fmla="*/ 737045 w 971"/>
                  <a:gd name="T69" fmla="*/ 1109962 h 971"/>
                  <a:gd name="T70" fmla="*/ 812381 w 971"/>
                  <a:gd name="T71" fmla="*/ 1083594 h 971"/>
                  <a:gd name="T72" fmla="*/ 929153 w 971"/>
                  <a:gd name="T73" fmla="*/ 1130051 h 971"/>
                  <a:gd name="T74" fmla="*/ 939198 w 971"/>
                  <a:gd name="T75" fmla="*/ 1004490 h 971"/>
                  <a:gd name="T76" fmla="*/ 1060993 w 971"/>
                  <a:gd name="T77" fmla="*/ 1020813 h 971"/>
                  <a:gd name="T78" fmla="*/ 1039647 w 971"/>
                  <a:gd name="T79" fmla="*/ 892741 h 971"/>
                  <a:gd name="T80" fmla="*/ 1077316 w 971"/>
                  <a:gd name="T81" fmla="*/ 822426 h 971"/>
                  <a:gd name="T82" fmla="*/ 1195343 w 971"/>
                  <a:gd name="T83" fmla="*/ 778480 h 971"/>
                  <a:gd name="T84" fmla="*/ 1118751 w 971"/>
                  <a:gd name="T85" fmla="*/ 679287 h 971"/>
                  <a:gd name="T86" fmla="*/ 961799 w 971"/>
                  <a:gd name="T87" fmla="*/ 804848 h 971"/>
                  <a:gd name="T88" fmla="*/ 738300 w 971"/>
                  <a:gd name="T89" fmla="*/ 991934 h 971"/>
                  <a:gd name="T90" fmla="*/ 448254 w 971"/>
                  <a:gd name="T91" fmla="*/ 980634 h 971"/>
                  <a:gd name="T92" fmla="*/ 239822 w 971"/>
                  <a:gd name="T93" fmla="*/ 775969 h 971"/>
                  <a:gd name="T94" fmla="*/ 224755 w 971"/>
                  <a:gd name="T95" fmla="*/ 484667 h 971"/>
                  <a:gd name="T96" fmla="*/ 409330 w 971"/>
                  <a:gd name="T97" fmla="*/ 259912 h 971"/>
                  <a:gd name="T98" fmla="*/ 698121 w 971"/>
                  <a:gd name="T99" fmla="*/ 217221 h 971"/>
                  <a:gd name="T100" fmla="*/ 939198 w 971"/>
                  <a:gd name="T101" fmla="*/ 380451 h 971"/>
                  <a:gd name="T102" fmla="*/ 1008257 w 971"/>
                  <a:gd name="T103" fmla="*/ 664219 h 97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971" h="971">
                    <a:moveTo>
                      <a:pt x="891" y="541"/>
                    </a:moveTo>
                    <a:cubicBezTo>
                      <a:pt x="893" y="530"/>
                      <a:pt x="893" y="520"/>
                      <a:pt x="894" y="509"/>
                    </a:cubicBezTo>
                    <a:cubicBezTo>
                      <a:pt x="920" y="502"/>
                      <a:pt x="946" y="494"/>
                      <a:pt x="971" y="485"/>
                    </a:cubicBezTo>
                    <a:cubicBezTo>
                      <a:pt x="971" y="470"/>
                      <a:pt x="970" y="456"/>
                      <a:pt x="969" y="442"/>
                    </a:cubicBezTo>
                    <a:cubicBezTo>
                      <a:pt x="942" y="433"/>
                      <a:pt x="916" y="426"/>
                      <a:pt x="889" y="421"/>
                    </a:cubicBezTo>
                    <a:cubicBezTo>
                      <a:pt x="888" y="411"/>
                      <a:pt x="885" y="400"/>
                      <a:pt x="883" y="390"/>
                    </a:cubicBezTo>
                    <a:cubicBezTo>
                      <a:pt x="880" y="380"/>
                      <a:pt x="878" y="370"/>
                      <a:pt x="874" y="360"/>
                    </a:cubicBezTo>
                    <a:cubicBezTo>
                      <a:pt x="896" y="344"/>
                      <a:pt x="917" y="327"/>
                      <a:pt x="938" y="309"/>
                    </a:cubicBezTo>
                    <a:cubicBezTo>
                      <a:pt x="932" y="296"/>
                      <a:pt x="927" y="283"/>
                      <a:pt x="920" y="270"/>
                    </a:cubicBezTo>
                    <a:cubicBezTo>
                      <a:pt x="893" y="271"/>
                      <a:pt x="865" y="274"/>
                      <a:pt x="838" y="279"/>
                    </a:cubicBezTo>
                    <a:cubicBezTo>
                      <a:pt x="833" y="270"/>
                      <a:pt x="828" y="261"/>
                      <a:pt x="821" y="252"/>
                    </a:cubicBezTo>
                    <a:cubicBezTo>
                      <a:pt x="816" y="244"/>
                      <a:pt x="809" y="235"/>
                      <a:pt x="802" y="227"/>
                    </a:cubicBezTo>
                    <a:cubicBezTo>
                      <a:pt x="817" y="205"/>
                      <a:pt x="831" y="181"/>
                      <a:pt x="843" y="157"/>
                    </a:cubicBezTo>
                    <a:cubicBezTo>
                      <a:pt x="833" y="147"/>
                      <a:pt x="823" y="137"/>
                      <a:pt x="813" y="127"/>
                    </a:cubicBezTo>
                    <a:cubicBezTo>
                      <a:pt x="787" y="139"/>
                      <a:pt x="763" y="151"/>
                      <a:pt x="740" y="165"/>
                    </a:cubicBezTo>
                    <a:cubicBezTo>
                      <a:pt x="731" y="159"/>
                      <a:pt x="723" y="153"/>
                      <a:pt x="714" y="146"/>
                    </a:cubicBezTo>
                    <a:cubicBezTo>
                      <a:pt x="705" y="141"/>
                      <a:pt x="696" y="135"/>
                      <a:pt x="687" y="130"/>
                    </a:cubicBezTo>
                    <a:cubicBezTo>
                      <a:pt x="693" y="104"/>
                      <a:pt x="697" y="77"/>
                      <a:pt x="700" y="50"/>
                    </a:cubicBezTo>
                    <a:cubicBezTo>
                      <a:pt x="687" y="44"/>
                      <a:pt x="674" y="38"/>
                      <a:pt x="661" y="33"/>
                    </a:cubicBezTo>
                    <a:cubicBezTo>
                      <a:pt x="641" y="52"/>
                      <a:pt x="623" y="73"/>
                      <a:pt x="606" y="95"/>
                    </a:cubicBezTo>
                    <a:cubicBezTo>
                      <a:pt x="596" y="92"/>
                      <a:pt x="586" y="89"/>
                      <a:pt x="576" y="86"/>
                    </a:cubicBezTo>
                    <a:cubicBezTo>
                      <a:pt x="566" y="84"/>
                      <a:pt x="555" y="82"/>
                      <a:pt x="545" y="81"/>
                    </a:cubicBezTo>
                    <a:cubicBezTo>
                      <a:pt x="541" y="54"/>
                      <a:pt x="535" y="28"/>
                      <a:pt x="528" y="2"/>
                    </a:cubicBezTo>
                    <a:cubicBezTo>
                      <a:pt x="513" y="0"/>
                      <a:pt x="499" y="0"/>
                      <a:pt x="485" y="0"/>
                    </a:cubicBezTo>
                    <a:cubicBezTo>
                      <a:pt x="474" y="25"/>
                      <a:pt x="464" y="51"/>
                      <a:pt x="457" y="77"/>
                    </a:cubicBezTo>
                    <a:cubicBezTo>
                      <a:pt x="446" y="78"/>
                      <a:pt x="436" y="79"/>
                      <a:pt x="425" y="80"/>
                    </a:cubicBezTo>
                    <a:cubicBezTo>
                      <a:pt x="415" y="82"/>
                      <a:pt x="404" y="84"/>
                      <a:pt x="394" y="86"/>
                    </a:cubicBezTo>
                    <a:cubicBezTo>
                      <a:pt x="381" y="63"/>
                      <a:pt x="366" y="41"/>
                      <a:pt x="350" y="19"/>
                    </a:cubicBezTo>
                    <a:cubicBezTo>
                      <a:pt x="336" y="23"/>
                      <a:pt x="322" y="27"/>
                      <a:pt x="309" y="32"/>
                    </a:cubicBezTo>
                    <a:cubicBezTo>
                      <a:pt x="308" y="60"/>
                      <a:pt x="309" y="88"/>
                      <a:pt x="311" y="115"/>
                    </a:cubicBezTo>
                    <a:cubicBezTo>
                      <a:pt x="301" y="119"/>
                      <a:pt x="292" y="124"/>
                      <a:pt x="283" y="129"/>
                    </a:cubicBezTo>
                    <a:cubicBezTo>
                      <a:pt x="273" y="134"/>
                      <a:pt x="264" y="140"/>
                      <a:pt x="256" y="146"/>
                    </a:cubicBezTo>
                    <a:cubicBezTo>
                      <a:pt x="235" y="129"/>
                      <a:pt x="213" y="113"/>
                      <a:pt x="190" y="99"/>
                    </a:cubicBezTo>
                    <a:cubicBezTo>
                      <a:pt x="178" y="108"/>
                      <a:pt x="167" y="117"/>
                      <a:pt x="157" y="126"/>
                    </a:cubicBezTo>
                    <a:cubicBezTo>
                      <a:pt x="166" y="153"/>
                      <a:pt x="176" y="178"/>
                      <a:pt x="188" y="203"/>
                    </a:cubicBezTo>
                    <a:cubicBezTo>
                      <a:pt x="181" y="210"/>
                      <a:pt x="174" y="218"/>
                      <a:pt x="167" y="226"/>
                    </a:cubicBezTo>
                    <a:cubicBezTo>
                      <a:pt x="161" y="235"/>
                      <a:pt x="154" y="243"/>
                      <a:pt x="148" y="252"/>
                    </a:cubicBezTo>
                    <a:cubicBezTo>
                      <a:pt x="122" y="243"/>
                      <a:pt x="97" y="237"/>
                      <a:pt x="70" y="232"/>
                    </a:cubicBezTo>
                    <a:cubicBezTo>
                      <a:pt x="62" y="244"/>
                      <a:pt x="55" y="256"/>
                      <a:pt x="49" y="269"/>
                    </a:cubicBezTo>
                    <a:cubicBezTo>
                      <a:pt x="67" y="290"/>
                      <a:pt x="86" y="310"/>
                      <a:pt x="106" y="329"/>
                    </a:cubicBezTo>
                    <a:cubicBezTo>
                      <a:pt x="102" y="339"/>
                      <a:pt x="98" y="348"/>
                      <a:pt x="95" y="358"/>
                    </a:cubicBezTo>
                    <a:cubicBezTo>
                      <a:pt x="91" y="369"/>
                      <a:pt x="88" y="379"/>
                      <a:pt x="86" y="389"/>
                    </a:cubicBezTo>
                    <a:cubicBezTo>
                      <a:pt x="59" y="391"/>
                      <a:pt x="32" y="394"/>
                      <a:pt x="6" y="399"/>
                    </a:cubicBezTo>
                    <a:cubicBezTo>
                      <a:pt x="3" y="413"/>
                      <a:pt x="1" y="427"/>
                      <a:pt x="0" y="441"/>
                    </a:cubicBezTo>
                    <a:cubicBezTo>
                      <a:pt x="24" y="454"/>
                      <a:pt x="49" y="466"/>
                      <a:pt x="74" y="476"/>
                    </a:cubicBezTo>
                    <a:cubicBezTo>
                      <a:pt x="74" y="487"/>
                      <a:pt x="74" y="497"/>
                      <a:pt x="75" y="508"/>
                    </a:cubicBezTo>
                    <a:cubicBezTo>
                      <a:pt x="75" y="518"/>
                      <a:pt x="76" y="529"/>
                      <a:pt x="78" y="539"/>
                    </a:cubicBezTo>
                    <a:cubicBezTo>
                      <a:pt x="53" y="551"/>
                      <a:pt x="30" y="563"/>
                      <a:pt x="6" y="577"/>
                    </a:cubicBezTo>
                    <a:cubicBezTo>
                      <a:pt x="9" y="591"/>
                      <a:pt x="12" y="605"/>
                      <a:pt x="16" y="619"/>
                    </a:cubicBezTo>
                    <a:cubicBezTo>
                      <a:pt x="44" y="623"/>
                      <a:pt x="71" y="625"/>
                      <a:pt x="98" y="625"/>
                    </a:cubicBezTo>
                    <a:cubicBezTo>
                      <a:pt x="102" y="635"/>
                      <a:pt x="106" y="645"/>
                      <a:pt x="110" y="654"/>
                    </a:cubicBezTo>
                    <a:cubicBezTo>
                      <a:pt x="114" y="664"/>
                      <a:pt x="119" y="674"/>
                      <a:pt x="124" y="683"/>
                    </a:cubicBezTo>
                    <a:cubicBezTo>
                      <a:pt x="106" y="702"/>
                      <a:pt x="88" y="723"/>
                      <a:pt x="71" y="744"/>
                    </a:cubicBezTo>
                    <a:cubicBezTo>
                      <a:pt x="79" y="756"/>
                      <a:pt x="87" y="768"/>
                      <a:pt x="96" y="779"/>
                    </a:cubicBezTo>
                    <a:cubicBezTo>
                      <a:pt x="123" y="773"/>
                      <a:pt x="149" y="765"/>
                      <a:pt x="174" y="755"/>
                    </a:cubicBezTo>
                    <a:cubicBezTo>
                      <a:pt x="181" y="763"/>
                      <a:pt x="189" y="771"/>
                      <a:pt x="196" y="778"/>
                    </a:cubicBezTo>
                    <a:cubicBezTo>
                      <a:pt x="204" y="786"/>
                      <a:pt x="211" y="793"/>
                      <a:pt x="220" y="800"/>
                    </a:cubicBezTo>
                    <a:cubicBezTo>
                      <a:pt x="209" y="824"/>
                      <a:pt x="200" y="850"/>
                      <a:pt x="192" y="876"/>
                    </a:cubicBezTo>
                    <a:cubicBezTo>
                      <a:pt x="204" y="884"/>
                      <a:pt x="216" y="892"/>
                      <a:pt x="228" y="900"/>
                    </a:cubicBezTo>
                    <a:cubicBezTo>
                      <a:pt x="251" y="884"/>
                      <a:pt x="272" y="867"/>
                      <a:pt x="293" y="849"/>
                    </a:cubicBezTo>
                    <a:cubicBezTo>
                      <a:pt x="302" y="854"/>
                      <a:pt x="311" y="858"/>
                      <a:pt x="321" y="863"/>
                    </a:cubicBezTo>
                    <a:cubicBezTo>
                      <a:pt x="331" y="867"/>
                      <a:pt x="341" y="871"/>
                      <a:pt x="351" y="874"/>
                    </a:cubicBezTo>
                    <a:cubicBezTo>
                      <a:pt x="350" y="901"/>
                      <a:pt x="351" y="928"/>
                      <a:pt x="353" y="955"/>
                    </a:cubicBezTo>
                    <a:cubicBezTo>
                      <a:pt x="366" y="959"/>
                      <a:pt x="380" y="962"/>
                      <a:pt x="394" y="965"/>
                    </a:cubicBezTo>
                    <a:cubicBezTo>
                      <a:pt x="410" y="942"/>
                      <a:pt x="424" y="918"/>
                      <a:pt x="436" y="894"/>
                    </a:cubicBezTo>
                    <a:cubicBezTo>
                      <a:pt x="447" y="895"/>
                      <a:pt x="457" y="896"/>
                      <a:pt x="468" y="896"/>
                    </a:cubicBezTo>
                    <a:cubicBezTo>
                      <a:pt x="479" y="897"/>
                      <a:pt x="489" y="897"/>
                      <a:pt x="500" y="896"/>
                    </a:cubicBezTo>
                    <a:cubicBezTo>
                      <a:pt x="509" y="921"/>
                      <a:pt x="519" y="947"/>
                      <a:pt x="531" y="971"/>
                    </a:cubicBezTo>
                    <a:cubicBezTo>
                      <a:pt x="545" y="969"/>
                      <a:pt x="559" y="967"/>
                      <a:pt x="573" y="965"/>
                    </a:cubicBezTo>
                    <a:cubicBezTo>
                      <a:pt x="580" y="937"/>
                      <a:pt x="584" y="911"/>
                      <a:pt x="587" y="884"/>
                    </a:cubicBezTo>
                    <a:cubicBezTo>
                      <a:pt x="597" y="881"/>
                      <a:pt x="607" y="878"/>
                      <a:pt x="617" y="875"/>
                    </a:cubicBezTo>
                    <a:cubicBezTo>
                      <a:pt x="627" y="871"/>
                      <a:pt x="637" y="867"/>
                      <a:pt x="647" y="863"/>
                    </a:cubicBezTo>
                    <a:cubicBezTo>
                      <a:pt x="664" y="883"/>
                      <a:pt x="683" y="903"/>
                      <a:pt x="703" y="921"/>
                    </a:cubicBezTo>
                    <a:cubicBezTo>
                      <a:pt x="716" y="915"/>
                      <a:pt x="728" y="908"/>
                      <a:pt x="740" y="900"/>
                    </a:cubicBezTo>
                    <a:cubicBezTo>
                      <a:pt x="736" y="873"/>
                      <a:pt x="731" y="846"/>
                      <a:pt x="723" y="820"/>
                    </a:cubicBezTo>
                    <a:cubicBezTo>
                      <a:pt x="732" y="814"/>
                      <a:pt x="740" y="807"/>
                      <a:pt x="748" y="800"/>
                    </a:cubicBezTo>
                    <a:cubicBezTo>
                      <a:pt x="757" y="794"/>
                      <a:pt x="764" y="786"/>
                      <a:pt x="772" y="779"/>
                    </a:cubicBezTo>
                    <a:cubicBezTo>
                      <a:pt x="795" y="792"/>
                      <a:pt x="820" y="803"/>
                      <a:pt x="845" y="813"/>
                    </a:cubicBezTo>
                    <a:cubicBezTo>
                      <a:pt x="855" y="802"/>
                      <a:pt x="864" y="791"/>
                      <a:pt x="872" y="780"/>
                    </a:cubicBezTo>
                    <a:cubicBezTo>
                      <a:pt x="859" y="756"/>
                      <a:pt x="844" y="733"/>
                      <a:pt x="828" y="711"/>
                    </a:cubicBezTo>
                    <a:cubicBezTo>
                      <a:pt x="834" y="702"/>
                      <a:pt x="839" y="693"/>
                      <a:pt x="844" y="684"/>
                    </a:cubicBezTo>
                    <a:cubicBezTo>
                      <a:pt x="849" y="674"/>
                      <a:pt x="854" y="665"/>
                      <a:pt x="858" y="655"/>
                    </a:cubicBezTo>
                    <a:cubicBezTo>
                      <a:pt x="885" y="659"/>
                      <a:pt x="911" y="660"/>
                      <a:pt x="939" y="661"/>
                    </a:cubicBezTo>
                    <a:cubicBezTo>
                      <a:pt x="944" y="647"/>
                      <a:pt x="948" y="634"/>
                      <a:pt x="952" y="620"/>
                    </a:cubicBezTo>
                    <a:cubicBezTo>
                      <a:pt x="931" y="602"/>
                      <a:pt x="908" y="586"/>
                      <a:pt x="886" y="572"/>
                    </a:cubicBezTo>
                    <a:cubicBezTo>
                      <a:pt x="888" y="561"/>
                      <a:pt x="890" y="551"/>
                      <a:pt x="891" y="541"/>
                    </a:cubicBezTo>
                    <a:close/>
                    <a:moveTo>
                      <a:pt x="803" y="529"/>
                    </a:moveTo>
                    <a:cubicBezTo>
                      <a:pt x="798" y="568"/>
                      <a:pt x="785" y="606"/>
                      <a:pt x="766" y="641"/>
                    </a:cubicBezTo>
                    <a:cubicBezTo>
                      <a:pt x="747" y="676"/>
                      <a:pt x="721" y="707"/>
                      <a:pt x="691" y="732"/>
                    </a:cubicBezTo>
                    <a:cubicBezTo>
                      <a:pt x="661" y="758"/>
                      <a:pt x="626" y="778"/>
                      <a:pt x="588" y="790"/>
                    </a:cubicBezTo>
                    <a:cubicBezTo>
                      <a:pt x="551" y="803"/>
                      <a:pt x="511" y="809"/>
                      <a:pt x="472" y="807"/>
                    </a:cubicBezTo>
                    <a:cubicBezTo>
                      <a:pt x="432" y="806"/>
                      <a:pt x="393" y="797"/>
                      <a:pt x="357" y="781"/>
                    </a:cubicBezTo>
                    <a:cubicBezTo>
                      <a:pt x="320" y="765"/>
                      <a:pt x="287" y="743"/>
                      <a:pt x="259" y="715"/>
                    </a:cubicBezTo>
                    <a:cubicBezTo>
                      <a:pt x="230" y="687"/>
                      <a:pt x="207" y="654"/>
                      <a:pt x="191" y="618"/>
                    </a:cubicBezTo>
                    <a:cubicBezTo>
                      <a:pt x="175" y="582"/>
                      <a:pt x="166" y="543"/>
                      <a:pt x="164" y="503"/>
                    </a:cubicBezTo>
                    <a:cubicBezTo>
                      <a:pt x="161" y="464"/>
                      <a:pt x="167" y="424"/>
                      <a:pt x="179" y="386"/>
                    </a:cubicBezTo>
                    <a:cubicBezTo>
                      <a:pt x="191" y="349"/>
                      <a:pt x="211" y="313"/>
                      <a:pt x="236" y="283"/>
                    </a:cubicBezTo>
                    <a:cubicBezTo>
                      <a:pt x="261" y="252"/>
                      <a:pt x="292" y="226"/>
                      <a:pt x="326" y="207"/>
                    </a:cubicBezTo>
                    <a:cubicBezTo>
                      <a:pt x="361" y="187"/>
                      <a:pt x="399" y="174"/>
                      <a:pt x="438" y="168"/>
                    </a:cubicBezTo>
                    <a:cubicBezTo>
                      <a:pt x="477" y="163"/>
                      <a:pt x="517" y="164"/>
                      <a:pt x="556" y="173"/>
                    </a:cubicBezTo>
                    <a:cubicBezTo>
                      <a:pt x="594" y="182"/>
                      <a:pt x="632" y="198"/>
                      <a:pt x="664" y="220"/>
                    </a:cubicBezTo>
                    <a:cubicBezTo>
                      <a:pt x="697" y="242"/>
                      <a:pt x="726" y="271"/>
                      <a:pt x="748" y="303"/>
                    </a:cubicBezTo>
                    <a:cubicBezTo>
                      <a:pt x="771" y="336"/>
                      <a:pt x="787" y="372"/>
                      <a:pt x="797" y="411"/>
                    </a:cubicBezTo>
                    <a:cubicBezTo>
                      <a:pt x="806" y="450"/>
                      <a:pt x="808" y="490"/>
                      <a:pt x="803" y="52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/>
                  </a:gs>
                  <a:gs pos="100000">
                    <a:srgbClr val="87102C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25400" dir="156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0000" tIns="46800" rIns="90000" bIns="46800" rtlCol="0" anchor="ctr" anchorCtr="0">
                <a:normAutofit/>
              </a:bodyPr>
              <a:lstStyle/>
              <a:p>
                <a:pPr algn="ctr" defTabSz="1219170"/>
                <a:endParaRPr lang="zh-CN" altLang="en-US" sz="1273">
                  <a:gradFill flip="none" rotWithShape="1">
                    <a:gsLst>
                      <a:gs pos="0">
                        <a:srgbClr val="BFBFBF">
                          <a:shade val="30000"/>
                          <a:satMod val="115000"/>
                        </a:srgbClr>
                      </a:gs>
                      <a:gs pos="50000">
                        <a:srgbClr val="BFBFBF">
                          <a:shade val="67500"/>
                          <a:satMod val="115000"/>
                        </a:srgbClr>
                      </a:gs>
                      <a:gs pos="100000">
                        <a:srgbClr val="BFBFBF">
                          <a:shade val="100000"/>
                          <a:satMod val="115000"/>
                        </a:srgbClr>
                      </a:gs>
                    </a:gsLst>
                    <a:lin ang="2700000" scaled="1"/>
                    <a:tileRect/>
                  </a:gra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椭圆 66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11" y="4690"/>
                <a:ext cx="1310" cy="1310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75000"/>
                    </a:srgbClr>
                  </a:gs>
                  <a:gs pos="50000">
                    <a:srgbClr val="FFFFFF">
                      <a:lumMod val="95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0000" tIns="46800" rIns="90000" bIns="46800" rtlCol="0" anchor="ctr" anchorCtr="0">
                <a:normAutofit/>
              </a:bodyPr>
              <a:lstStyle/>
              <a:p>
                <a:pPr algn="ctr" defTabSz="1219170"/>
                <a:endParaRPr lang="zh-CN" altLang="en-US" sz="1273">
                  <a:gradFill flip="none" rotWithShape="1">
                    <a:gsLst>
                      <a:gs pos="0">
                        <a:srgbClr val="BFBFBF">
                          <a:shade val="30000"/>
                          <a:satMod val="115000"/>
                        </a:srgbClr>
                      </a:gs>
                      <a:gs pos="50000">
                        <a:srgbClr val="BFBFBF">
                          <a:shade val="67500"/>
                          <a:satMod val="115000"/>
                        </a:srgbClr>
                      </a:gs>
                      <a:gs pos="100000">
                        <a:srgbClr val="BFBFBF">
                          <a:shade val="100000"/>
                          <a:satMod val="115000"/>
                        </a:srgbClr>
                      </a:gs>
                    </a:gsLst>
                    <a:lin ang="2700000" scaled="1"/>
                    <a:tileRect/>
                  </a:gra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8" name="Freeform 59"/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283" y="4968"/>
                <a:ext cx="765" cy="753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rgbClr val="871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000" tIns="46800" rIns="90000" bIns="46800" numCol="1" anchor="ctr" anchorCtr="0" compatLnSpc="1">
                <a:normAutofit/>
              </a:bodyPr>
              <a:lstStyle/>
              <a:p>
                <a:pPr defTabSz="1219170">
                  <a:defRPr/>
                </a:pPr>
                <a:endParaRPr lang="en-US" sz="1273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9" name="Oval 60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587" y="5266"/>
                <a:ext cx="158" cy="152"/>
              </a:xfrm>
              <a:prstGeom prst="ellipse">
                <a:avLst/>
              </a:prstGeom>
              <a:solidFill>
                <a:srgbClr val="871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0000" tIns="46800" rIns="90000" bIns="46800" numCol="1" anchor="ctr" anchorCtr="0" compatLnSpc="1">
                <a:normAutofit fontScale="25000" lnSpcReduction="20000"/>
              </a:bodyPr>
              <a:lstStyle/>
              <a:p>
                <a:pPr defTabSz="1219170">
                  <a:defRPr/>
                </a:pPr>
                <a:endParaRPr lang="en-US" sz="1273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774617" y="6338377"/>
            <a:ext cx="2145951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anchor="t" anchorCtr="0">
            <a:normAutofit/>
          </a:bodyPr>
          <a:lstStyle>
            <a:defPPr>
              <a:defRPr lang="zh-CN"/>
            </a:defPPr>
            <a:lvl1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900">
                <a:solidFill>
                  <a:srgbClr val="000000">
                    <a:lumMod val="50000"/>
                    <a:lumOff val="50000"/>
                  </a:srgbClr>
                </a:solidFill>
                <a:latin typeface="+mn-ea"/>
              </a:defRPr>
            </a:lvl1pPr>
          </a:lstStyle>
          <a:p>
            <a:pPr defTabSz="1219170"/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核心载体 实践场域</a:t>
            </a:r>
            <a:endParaRPr lang="zh-CN" altLang="en-US" sz="1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108701" y="3942927"/>
            <a:ext cx="298280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anchor="t" anchorCtr="0">
            <a:normAutofit/>
          </a:bodyPr>
          <a:lstStyle>
            <a:defPPr>
              <a:defRPr lang="zh-CN"/>
            </a:defPPr>
            <a:lvl1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900">
                <a:solidFill>
                  <a:srgbClr val="000000">
                    <a:lumMod val="50000"/>
                    <a:lumOff val="50000"/>
                  </a:srgbClr>
                </a:solidFill>
                <a:latin typeface="+mn-ea"/>
              </a:defRPr>
            </a:lvl1pPr>
          </a:lstStyle>
          <a:p>
            <a:pPr defTabSz="1219170"/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优质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优生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优师</a:t>
            </a:r>
            <a:endParaRPr lang="zh-CN" altLang="en-US" sz="1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121917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3" name="直接连接符 72"/>
          <p:cNvCxnSpPr/>
          <p:nvPr>
            <p:custDataLst>
              <p:tags r:id="rId9"/>
            </p:custDataLst>
          </p:nvPr>
        </p:nvCxnSpPr>
        <p:spPr>
          <a:xfrm flipH="1" flipV="1">
            <a:off x="253252" y="3597579"/>
            <a:ext cx="3025909" cy="32816"/>
          </a:xfrm>
          <a:prstGeom prst="line">
            <a:avLst/>
          </a:prstGeom>
          <a:noFill/>
          <a:ln w="6350" cap="flat" cmpd="sng" algn="ctr">
            <a:solidFill>
              <a:srgbClr val="87102C"/>
            </a:solidFill>
            <a:prstDash val="solid"/>
            <a:miter lim="800000"/>
          </a:ln>
          <a:effectLst/>
        </p:spPr>
      </p:cxnSp>
      <p:sp>
        <p:nvSpPr>
          <p:cNvPr id="7" name="圆角矩形 6"/>
          <p:cNvSpPr/>
          <p:nvPr>
            <p:custDataLst>
              <p:tags r:id="rId10"/>
            </p:custDataLst>
          </p:nvPr>
        </p:nvSpPr>
        <p:spPr>
          <a:xfrm>
            <a:off x="348925" y="3013417"/>
            <a:ext cx="1212979" cy="4267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FF">
                  <a:lumMod val="75000"/>
                </a:srgbClr>
              </a:gs>
              <a:gs pos="50000">
                <a:srgbClr val="FFFFFF">
                  <a:lumMod val="95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1270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0000" tIns="46800" rIns="90000" bIns="0" rtlCol="0" anchor="ctr" anchorCtr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>
                <a:solidFill>
                  <a:srgbClr val="87102C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rPr>
              <a:t>通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-229446" y="3877733"/>
            <a:ext cx="287782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anchor="t" anchorCtr="0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900">
                <a:solidFill>
                  <a:srgbClr val="000000">
                    <a:lumMod val="50000"/>
                    <a:lumOff val="50000"/>
                  </a:srgbClr>
                </a:solidFill>
                <a:latin typeface="+mn-ea"/>
              </a:defRPr>
            </a:lvl1pPr>
          </a:lstStyle>
          <a:p>
            <a:pPr defTabSz="1219170"/>
            <a:r>
              <a:rPr lang="en-US" altLang="zh-CN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通州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通向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共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518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2" y="836713"/>
            <a:ext cx="4746172" cy="16513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1" y="2786381"/>
            <a:ext cx="5461847" cy="17060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17" y="4965171"/>
            <a:ext cx="7010464" cy="1522251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407199" y="999517"/>
            <a:ext cx="6101541" cy="128496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indent="541853" algn="just" defTabSz="1219170">
              <a:lnSpc>
                <a:spcPts val="3067"/>
              </a:lnSpc>
              <a:defRPr/>
            </a:pPr>
            <a:r>
              <a:rPr lang="zh-CN" altLang="en-US" sz="2133" b="1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分析课堂教学实情和实需</a:t>
            </a:r>
          </a:p>
          <a:p>
            <a:pPr indent="541853" algn="just" defTabSz="1219170">
              <a:lnSpc>
                <a:spcPts val="3067"/>
              </a:lnSpc>
              <a:defRPr/>
            </a:pPr>
            <a:r>
              <a:rPr lang="en-US" altLang="zh-CN" sz="21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1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双新</a:t>
            </a:r>
            <a:r>
              <a:rPr lang="en-US" altLang="zh-CN" sz="21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zh-CN" altLang="en-US" sz="2133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541853" algn="just" defTabSz="1219170">
              <a:lnSpc>
                <a:spcPts val="3067"/>
              </a:lnSpc>
              <a:defRPr/>
            </a:pPr>
            <a:r>
              <a:rPr lang="zh-CN" altLang="en-US" sz="21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“双减”</a:t>
            </a:r>
            <a:endParaRPr lang="zh-CN" altLang="zh-CN" sz="2133" b="1" kern="1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5423926" y="2561292"/>
            <a:ext cx="6101541" cy="247760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1219170">
              <a:lnSpc>
                <a:spcPts val="3067"/>
              </a:lnSpc>
            </a:pPr>
            <a:r>
              <a:rPr lang="zh-CN" altLang="en-US" sz="2133" b="1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课堂有效教学</a:t>
            </a:r>
          </a:p>
          <a:p>
            <a:pPr defTabSz="1219170">
              <a:lnSpc>
                <a:spcPts val="3067"/>
              </a:lnSpc>
            </a:pPr>
            <a:r>
              <a:rPr lang="zh-CN" altLang="en-US" sz="21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强化课前设计、课中实施、课后反思全过程研究</a:t>
            </a:r>
            <a:r>
              <a:rPr lang="zh-CN" altLang="en-US" sz="2133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以改课为核心体验、实践新课程</a:t>
            </a:r>
            <a:endParaRPr lang="en-US" altLang="zh-CN" sz="2133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219170">
              <a:lnSpc>
                <a:spcPts val="3067"/>
              </a:lnSpc>
            </a:pPr>
            <a:r>
              <a:rPr lang="zh-CN" altLang="en-US" sz="21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学校学科教学主张（提炼和固化）</a:t>
            </a:r>
          </a:p>
          <a:p>
            <a:pPr defTabSz="1219170">
              <a:lnSpc>
                <a:spcPts val="3067"/>
              </a:lnSpc>
            </a:pPr>
            <a:r>
              <a:rPr lang="zh-CN" altLang="en-US" sz="2133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“人人上”</a:t>
            </a:r>
            <a:r>
              <a:rPr lang="en-US" altLang="zh-CN" sz="2133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133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全员参与；“上好课”</a:t>
            </a:r>
            <a:r>
              <a:rPr lang="en-US" altLang="zh-CN" sz="2133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133" b="1" kern="1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教学有效性追求；“好课”理想课堂教学画像</a:t>
            </a:r>
            <a:endParaRPr lang="zh-CN" altLang="en-US" sz="2133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59562" y="5038893"/>
            <a:ext cx="5045424" cy="16264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1219170">
              <a:lnSpc>
                <a:spcPts val="3067"/>
              </a:lnSpc>
            </a:pPr>
            <a:r>
              <a:rPr lang="zh-CN" altLang="en-US" sz="20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以“六有”标准为抓手</a:t>
            </a:r>
          </a:p>
          <a:p>
            <a:pPr defTabSz="1219170">
              <a:lnSpc>
                <a:spcPts val="3067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学科教师全员参加</a:t>
            </a:r>
          </a:p>
          <a:p>
            <a:pPr defTabSz="1219170">
              <a:lnSpc>
                <a:spcPts val="3067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区、片、校三级联动</a:t>
            </a:r>
          </a:p>
          <a:p>
            <a:pPr defTabSz="1219170">
              <a:lnSpc>
                <a:spcPts val="3067"/>
              </a:lnSpc>
            </a:pPr>
            <a:r>
              <a:rPr lang="zh-CN" altLang="en-US" sz="2000" b="1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开展课堂教学实践研究和校本</a:t>
            </a:r>
            <a:r>
              <a:rPr lang="zh-CN" altLang="en-US" sz="2000" b="1" kern="1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研修</a:t>
            </a:r>
            <a:endParaRPr lang="zh-CN" altLang="en-US" sz="2000" b="1" kern="1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3" name="直接连接符 3"/>
          <p:cNvCxnSpPr/>
          <p:nvPr/>
        </p:nvCxnSpPr>
        <p:spPr>
          <a:xfrm>
            <a:off x="-167005" y="767819"/>
            <a:ext cx="12487343" cy="0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下箭头 7"/>
          <p:cNvSpPr/>
          <p:nvPr/>
        </p:nvSpPr>
        <p:spPr>
          <a:xfrm>
            <a:off x="1136228" y="2468880"/>
            <a:ext cx="100753" cy="384387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1103208" y="4389120"/>
            <a:ext cx="100753" cy="384387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3919" y="42191"/>
            <a:ext cx="7636933" cy="938953"/>
            <a:chOff x="566727" y="371711"/>
            <a:chExt cx="5727700" cy="704215"/>
          </a:xfrm>
        </p:grpSpPr>
        <p:sp>
          <p:nvSpPr>
            <p:cNvPr id="16" name="Diamond 33"/>
            <p:cNvSpPr/>
            <p:nvPr>
              <p:custDataLst>
                <p:tags r:id="rId5"/>
              </p:custDataLst>
            </p:nvPr>
          </p:nvSpPr>
          <p:spPr>
            <a:xfrm>
              <a:off x="566727" y="371711"/>
              <a:ext cx="704215" cy="704215"/>
            </a:xfrm>
            <a:prstGeom prst="diamond">
              <a:avLst/>
            </a:prstGeom>
            <a:solidFill>
              <a:srgbClr val="212A39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67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（二）</a:t>
              </a:r>
            </a:p>
          </p:txBody>
        </p:sp>
        <p:sp>
          <p:nvSpPr>
            <p:cNvPr id="21" name="文本框 20"/>
            <p:cNvSpPr txBox="1"/>
            <p:nvPr>
              <p:custDataLst>
                <p:tags r:id="rId6"/>
              </p:custDataLst>
            </p:nvPr>
          </p:nvSpPr>
          <p:spPr>
            <a:xfrm>
              <a:off x="1303327" y="464421"/>
              <a:ext cx="49911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</a:t>
              </a: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通优课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”</a:t>
              </a: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主线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仿宋_GB2312" panose="02010609030101010101" charset="-122"/>
                <a:sym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240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  <p:bldLst>
      <p:bldP spid="9" grpId="1" animBg="1"/>
      <p:bldP spid="18" grpId="1" animBg="1"/>
      <p:bldP spid="2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26283" y="108105"/>
            <a:ext cx="10269426" cy="938953"/>
            <a:chOff x="566727" y="371711"/>
            <a:chExt cx="5727700" cy="704215"/>
          </a:xfrm>
        </p:grpSpPr>
        <p:sp>
          <p:nvSpPr>
            <p:cNvPr id="24" name="Diamond 33"/>
            <p:cNvSpPr/>
            <p:nvPr>
              <p:custDataLst>
                <p:tags r:id="rId2"/>
              </p:custDataLst>
            </p:nvPr>
          </p:nvSpPr>
          <p:spPr>
            <a:xfrm>
              <a:off x="566727" y="371711"/>
              <a:ext cx="704215" cy="704215"/>
            </a:xfrm>
            <a:prstGeom prst="diamond">
              <a:avLst/>
            </a:prstGeom>
            <a:solidFill>
              <a:srgbClr val="212A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67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（三）</a:t>
              </a:r>
              <a:endParaRPr kumimoji="0" lang="zh-CN" altLang="en-US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3"/>
              </p:custDataLst>
            </p:nvPr>
          </p:nvSpPr>
          <p:spPr>
            <a:xfrm>
              <a:off x="1303327" y="464421"/>
              <a:ext cx="49911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“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通优课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”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操作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流程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——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三级六步</a:t>
              </a:r>
              <a:endPara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仿宋_GB2312" panose="02010609030101010101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92"/>
            <a:ext cx="12138493" cy="60415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10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681BCFA5-84A4-4EDA-807B-4803FDC4A97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K:\第九批\220834"/>
  <p:tag name="ISPRING_FIRST_PUBLISH" val="1"/>
  <p:tag name="KSO_WPP_MARK_KEY" val="5b70aa3c-7584-4c5a-a6c0-ca28c6b9401b"/>
  <p:tag name="COMMONDATA" val="eyJoZGlkIjoiMzk0NTc1NGY0YzExNzAwMjAxMDNhNDg1OTI3NjkxZD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a"/>
  <p:tag name="KSO_WM_UNIT_INDEX" val="1_2_1"/>
  <p:tag name="KSO_WM_UNIT_LAYERLEVEL" val="1_1_1"/>
  <p:tag name="KSO_WM_UNIT_VALUE" val="5"/>
  <p:tag name="KSO_WM_UNIT_HIGHLIGHT" val="0"/>
  <p:tag name="KSO_WM_UNIT_COMPATIBLE" val="0"/>
  <p:tag name="KSO_WM_UNIT_CLEAR" val="0"/>
  <p:tag name="KSO_WM_DIAGRAM_GROUP_CODE" val="l1-1"/>
  <p:tag name="KSO_WM_UNIT_ID" val="diagram20169758_2*l_h_a*1_2_1"/>
  <p:tag name="KSO_WM_UNIT_PRESET_TEXT" val="编辑标题"/>
  <p:tag name="KSO_WM_UNIT_FILL_FORE_SCHEMECOLOR_INDEX" val="15"/>
  <p:tag name="KSO_WM_UNIT_FILL_TYPE" val="1"/>
  <p:tag name="KSO_WM_UNIT_LINE_FORE_SCHEMECOLOR_INDEX" val="15"/>
  <p:tag name="KSO_WM_UNIT_LINE_FILL_TYPE" val="2"/>
  <p:tag name="KSO_WM_UNIT_TEXT_FILL_FORE_SCHEMECOLOR_INDEX" val="5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3_1"/>
  <p:tag name="KSO_WM_UNIT_ID" val="diagram20169758_2*l_h_i*1_3_1"/>
  <p:tag name="KSO_WM_UNIT_LAYERLEVEL" val="1_1_1"/>
  <p:tag name="KSO_WM_DIAGRAM_GROUP_CODE" val="l1-1"/>
  <p:tag name="KSO_WM_UNIT_LINE_FORE_SCHEMECOLOR_INDEX" val="5"/>
  <p:tag name="KSO_WM_UNIT_LINE_FILL_TYPE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a"/>
  <p:tag name="KSO_WM_UNIT_INDEX" val="1_4_1"/>
  <p:tag name="KSO_WM_UNIT_LAYERLEVEL" val="1_1_1"/>
  <p:tag name="KSO_WM_UNIT_VALUE" val="5"/>
  <p:tag name="KSO_WM_UNIT_HIGHLIGHT" val="0"/>
  <p:tag name="KSO_WM_UNIT_COMPATIBLE" val="0"/>
  <p:tag name="KSO_WM_UNIT_CLEAR" val="0"/>
  <p:tag name="KSO_WM_DIAGRAM_GROUP_CODE" val="l1-1"/>
  <p:tag name="KSO_WM_UNIT_ID" val="diagram20169758_2*l_h_a*1_4_1"/>
  <p:tag name="KSO_WM_UNIT_PRESET_TEXT" val="编辑标题"/>
  <p:tag name="KSO_WM_UNIT_FILL_FORE_SCHEMECOLOR_INDEX" val="15"/>
  <p:tag name="KSO_WM_UNIT_FILL_TYPE" val="1"/>
  <p:tag name="KSO_WM_UNIT_LINE_FORE_SCHEMECOLOR_INDEX" val="15"/>
  <p:tag name="KSO_WM_UNIT_LINE_FILL_TYPE" val="2"/>
  <p:tag name="KSO_WM_UNIT_TEXT_FILL_FORE_SCHEMECOLOR_INDEX" val="5"/>
  <p:tag name="KSO_WM_UNIT_TEXT_FILL_TYPE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60*427"/>
  <p:tag name="TABLE_ENDDRAG_RECT" val="0*112*960*42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1.469921259842536,&quot;left&quot;:177.35551181102363,&quot;top&quot;:51.57425196850394,&quot;width&quot;:601.2877952755905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  <p:tag name="KSO_WM_DIAGRAM_VIRTUALLY_FRAME" val="{&quot;height&quot;:51.469921259842536,&quot;left&quot;:177.35551181102363,&quot;top&quot;:51.57425196850394,&quot;width&quot;:601.2877952755905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  <p:tag name="KSO_WM_DIAGRAM_VIRTUALLY_FRAME" val="{&quot;height&quot;:51.469921259842536,&quot;left&quot;:177.35551181102363,&quot;top&quot;:51.57425196850394,&quot;width&quot;:601.2877952755905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  <p:tag name="KSO_WM_DIAGRAM_VIRTUALLY_FRAME" val="{&quot;height&quot;:51.469921259842536,&quot;left&quot;:177.35551181102363,&quot;top&quot;:51.57425196850394,&quot;width&quot;:601.2877952755905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  <p:tag name="KSO_WM_DIAGRAM_VIRTUALLY_FRAME" val="{&quot;height&quot;:51.469921259842536,&quot;left&quot;:177.35551181102363,&quot;top&quot;:51.57425196850394,&quot;width&quot;:601.2877952755905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f"/>
  <p:tag name="KSO_WM_UNIT_INDEX" val="1_4_1"/>
  <p:tag name="KSO_WM_UNIT_LAYERLEVEL" val="1_1_1"/>
  <p:tag name="KSO_WM_UNIT_VALUE" val="27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l1-1"/>
  <p:tag name="KSO_WM_UNIT_ID" val="diagram20169758_2*l_h_f*1_4_1"/>
  <p:tag name="KSO_WM_UNIT_TEXT_FILL_FORE_SCHEMECOLOR_INDEX" val="13"/>
  <p:tag name="KSO_WM_UNIT_TEXT_FILL_TYPE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115.058267716536,&quot;width&quot;:19203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f"/>
  <p:tag name="KSO_WM_UNIT_INDEX" val="1_2_1"/>
  <p:tag name="KSO_WM_UNIT_LAYERLEVEL" val="1_1_1"/>
  <p:tag name="KSO_WM_UNIT_VALUE" val="27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l1-1"/>
  <p:tag name="KSO_WM_UNIT_ID" val="diagram20169758_2*l_h_f*1_2_1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1_5"/>
  <p:tag name="KSO_WM_UNIT_ID" val="diagram20169758_2*l_h_i*1_1_5"/>
  <p:tag name="KSO_WM_UNIT_LAYERLEVEL" val="1_1_1"/>
  <p:tag name="KSO_WM_DIAGRAM_GROUP_CODE" val="l1-1"/>
  <p:tag name="KSO_WM_UNIT_LINE_FORE_SCHEMECOLOR_INDEX" val="5"/>
  <p:tag name="KSO_WM_UNIT_LINE_FILL_TYPE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a"/>
  <p:tag name="KSO_WM_UNIT_INDEX" val="1_1_1"/>
  <p:tag name="KSO_WM_UNIT_LAYERLEVEL" val="1_1_1"/>
  <p:tag name="KSO_WM_UNIT_VALUE" val="5"/>
  <p:tag name="KSO_WM_UNIT_HIGHLIGHT" val="0"/>
  <p:tag name="KSO_WM_UNIT_COMPATIBLE" val="0"/>
  <p:tag name="KSO_WM_UNIT_CLEAR" val="0"/>
  <p:tag name="KSO_WM_DIAGRAM_GROUP_CODE" val="l1-1"/>
  <p:tag name="KSO_WM_UNIT_ID" val="diagram20169758_2*l_h_a*1_1_1"/>
  <p:tag name="KSO_WM_UNIT_PRESET_TEXT" val="编辑标题"/>
  <p:tag name="KSO_WM_UNIT_FILL_FORE_SCHEMECOLOR_INDEX" val="15"/>
  <p:tag name="KSO_WM_UNIT_FILL_TYPE" val="1"/>
  <p:tag name="KSO_WM_UNIT_LINE_FORE_SCHEMECOLOR_INDEX" val="15"/>
  <p:tag name="KSO_WM_UNIT_LINE_FILL_TYPE" val="2"/>
  <p:tag name="KSO_WM_UNIT_TEXT_FILL_FORE_SCHEMECOLOR_INDEX" val="5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f"/>
  <p:tag name="KSO_WM_UNIT_INDEX" val="1_1_1"/>
  <p:tag name="KSO_WM_UNIT_LAYERLEVEL" val="1_1_1"/>
  <p:tag name="KSO_WM_UNIT_VALUE" val="27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l1-1"/>
  <p:tag name="KSO_WM_UNIT_ID" val="diagram20169758_2*l_h_f*1_1_1"/>
  <p:tag name="KSO_WM_UNIT_TEXT_FILL_FORE_SCHEMECOLOR_INDEX" val="13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1_1"/>
  <p:tag name="KSO_WM_UNIT_ID" val="diagram20169758_2*l_h_i*1_1_1"/>
  <p:tag name="KSO_WM_UNIT_LAYERLEVEL" val="1_1_1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1_2"/>
  <p:tag name="KSO_WM_UNIT_ID" val="diagram20169758_2*l_h_i*1_1_2"/>
  <p:tag name="KSO_WM_UNIT_LAYERLEVEL" val="1_1_1"/>
  <p:tag name="KSO_WM_DIAGRAM_GROUP_CODE" val="l1-1"/>
  <p:tag name="KSO_WM_UNIT_FILL_FORE_SCHEMECOLOR_INDEX" val="15"/>
  <p:tag name="KSO_WM_UNIT_FILL_TYPE" val="1"/>
  <p:tag name="KSO_WM_UNIT_LINE_FORE_SCHEMECOLOR_INDEX" val="15"/>
  <p:tag name="KSO_WM_UNIT_LINE_FILL_TYPE" val="2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115.058267716536,&quot;width&quot;:19203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1_3"/>
  <p:tag name="KSO_WM_UNIT_ID" val="diagram20169758_2*l_h_i*1_1_3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1_4"/>
  <p:tag name="KSO_WM_UNIT_ID" val="diagram20169758_2*l_h_i*1_1_4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3_2"/>
  <p:tag name="KSO_WM_UNIT_ID" val="diagram20169758_2*l_h_i*1_3_2"/>
  <p:tag name="KSO_WM_UNIT_LAYERLEVEL" val="1_1_1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3_3"/>
  <p:tag name="KSO_WM_UNIT_ID" val="diagram20169758_2*l_h_i*1_3_3"/>
  <p:tag name="KSO_WM_UNIT_LAYERLEVEL" val="1_1_1"/>
  <p:tag name="KSO_WM_DIAGRAM_GROUP_CODE" val="l1-1"/>
  <p:tag name="KSO_WM_UNIT_FILL_FORE_SCHEMECOLOR_INDEX" val="15"/>
  <p:tag name="KSO_WM_UNIT_FILL_TYPE" val="1"/>
  <p:tag name="KSO_WM_UNIT_LINE_FORE_SCHEMECOLOR_INDEX" val="15"/>
  <p:tag name="KSO_WM_UNIT_LINE_FILL_TYPE" val="2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3_4"/>
  <p:tag name="KSO_WM_UNIT_ID" val="diagram20169758_2*l_h_i*1_3_4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2_2"/>
  <p:tag name="KSO_WM_UNIT_ID" val="diagram20169758_2*l_h_i*1_2_2"/>
  <p:tag name="KSO_WM_UNIT_LAYERLEVEL" val="1_1_1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2_3"/>
  <p:tag name="KSO_WM_UNIT_ID" val="diagram20169758_2*l_h_i*1_2_3"/>
  <p:tag name="KSO_WM_UNIT_LAYERLEVEL" val="1_1_1"/>
  <p:tag name="KSO_WM_DIAGRAM_GROUP_CODE" val="l1-1"/>
  <p:tag name="KSO_WM_UNIT_FILL_FORE_SCHEMECOLOR_INDEX" val="15"/>
  <p:tag name="KSO_WM_UNIT_FILL_TYPE" val="1"/>
  <p:tag name="KSO_WM_UNIT_LINE_FORE_SCHEMECOLOR_INDEX" val="15"/>
  <p:tag name="KSO_WM_UNIT_LINE_FILL_TYPE" val="2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2_4"/>
  <p:tag name="KSO_WM_UNIT_ID" val="diagram20169758_2*l_h_i*1_2_4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115.058267716536,&quot;width&quot;:19203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4.54527559055117,&quot;left&quot;:23.868897637795275,&quot;top&quot;:49.41212598425197,&quot;width&quot;:656.7688976377952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4.54527559055117,&quot;left&quot;:23.868897637795275,&quot;top&quot;:49.41212598425197,&quot;width&quot;:656.7688976377952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4.54527559055117,&quot;left&quot;:23.868897637795275,&quot;top&quot;:49.41212598425197,&quot;width&quot;:656.7688976377952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24.54527559055117,&quot;left&quot;:23.868897637795275,&quot;top&quot;:49.41212598425197,&quot;width&quot;:656.7688976377952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77178;"/>
  <p:tag name="ISLIDE.ICON" val="#369713;#370120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115.058267716536,&quot;width&quot;:19203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77178;"/>
  <p:tag name="ISLIDE.ICON" val="#369713;#370120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4707,&quot;width&quot;:5250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82020_2*l_i*1_1"/>
  <p:tag name="KSO_WM_TEMPLATE_CATEGORY" val="diagram"/>
  <p:tag name="KSO_WM_TEMPLATE_INDEX" val="20182020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758"/>
  <p:tag name="KSO_WM_UNIT_TYPE" val="l_h_i"/>
  <p:tag name="KSO_WM_UNIT_INDEX" val="1_2_1"/>
  <p:tag name="KSO_WM_UNIT_ID" val="diagram20169758_2*l_h_i*1_2_1"/>
  <p:tag name="KSO_WM_UNIT_LAYERLEVEL" val="1_1_1"/>
  <p:tag name="KSO_WM_DIAGRAM_GROUP_CODE" val="l1-1"/>
  <p:tag name="KSO_WM_UNIT_LINE_FORE_SCHEMECOLOR_INDEX" val="5"/>
  <p:tag name="KSO_WM_UNIT_LINE_FILL_TYPE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160007_4*l_h_f*1_1_1"/>
  <p:tag name="KSO_WM_TEMPLATE_CATEGORY" val="diagram"/>
  <p:tag name="KSO_WM_TEMPLATE_INDEX" val="160007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TEXT_FILL_FORE_SCHEMECOLOR_INDEX" val="13"/>
  <p:tag name="KSO_WM_UNIT_TEX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1"/>
  <p:tag name="KSO_WM_UNIT_LAYERLEVEL" val="1_1_1"/>
  <p:tag name="KSO_WM_UNIT_HIGHLIGHT" val="0"/>
  <p:tag name="KSO_WM_UNIT_COMPATIB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4*l_h_i*1_1_3"/>
  <p:tag name="KSO_WM_UNIT_LAYERLEVEL" val="1_1_1"/>
  <p:tag name="KSO_WM_UNIT_HIGHLIGHT" val="0"/>
  <p:tag name="KSO_WM_UNIT_COMPATIBLE" val="0"/>
  <p:tag name="KSO_WM_UNIT_ISCONTENTSTITLE" val="0"/>
  <p:tag name="KSO_WM_UNIT_NOCLEAR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ts val="2500"/>
          </a:lnSpc>
          <a:defRPr lang="zh-CN" altLang="en-US" sz="1400" b="1" dirty="0" smtClean="0">
            <a:solidFill>
              <a:srgbClr val="FFC000"/>
            </a:solidFill>
            <a:latin typeface="微软雅黑" panose="020B0503020204020204" charset="-122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</TotalTime>
  <Words>4586</Words>
  <Application>Microsoft Office PowerPoint</Application>
  <PresentationFormat>宽屏</PresentationFormat>
  <Paragraphs>536</Paragraphs>
  <Slides>33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33</vt:i4>
      </vt:variant>
    </vt:vector>
  </HeadingPairs>
  <TitlesOfParts>
    <vt:vector size="56" baseType="lpstr">
      <vt:lpstr>inpin heiti</vt:lpstr>
      <vt:lpstr>等线</vt:lpstr>
      <vt:lpstr>等线 Light</vt:lpstr>
      <vt:lpstr>方正小标宋简体</vt:lpstr>
      <vt:lpstr>仿宋</vt:lpstr>
      <vt:lpstr>仿宋_GB2312</vt:lpstr>
      <vt:lpstr>黑体</vt:lpstr>
      <vt:lpstr>华文行楷</vt:lpstr>
      <vt:lpstr>华文细黑</vt:lpstr>
      <vt:lpstr>华文中宋</vt:lpstr>
      <vt:lpstr>楷体</vt:lpstr>
      <vt:lpstr>宋体</vt:lpstr>
      <vt:lpstr>微软雅黑</vt:lpstr>
      <vt:lpstr>Arial</vt:lpstr>
      <vt:lpstr>Calibri</vt:lpstr>
      <vt:lpstr>Impact</vt:lpstr>
      <vt:lpstr>Tahoma</vt:lpstr>
      <vt:lpstr>Times New Roman</vt:lpstr>
      <vt:lpstr>Office 主题​​</vt:lpstr>
      <vt:lpstr>1_Office 主题​​</vt:lpstr>
      <vt:lpstr>1_Office 主题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125</cp:revision>
  <dcterms:created xsi:type="dcterms:W3CDTF">2017-07-17T12:21:00Z</dcterms:created>
  <dcterms:modified xsi:type="dcterms:W3CDTF">2025-09-09T23:33:54Z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3422668F2A7343C8BBAA73807E2BE9D1</vt:lpwstr>
  </property>
</Properties>
</file>